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Lst>
  <p:sldSz cy="5143500" cx="9144000"/>
  <p:notesSz cx="6858000" cy="9144000"/>
  <p:embeddedFontLst>
    <p:embeddedFont>
      <p:font typeface="Questrial"/>
      <p:regular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Questrial-regular.fntdata"/><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373d93456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g373d934568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lt1"/>
                </a:solidFill>
                <a:latin typeface="Calibri"/>
                <a:ea typeface="Calibri"/>
                <a:cs typeface="Calibri"/>
                <a:sym typeface="Calibri"/>
              </a:rPr>
              <a:t>Welcome to this series on cloud technologies! The first video focuses on the cloud. The second one describes how mobile and cloud technologies work together.</a:t>
            </a:r>
            <a:endParaRPr b="0" i="0" sz="1200" u="none" cap="none" strike="noStrike">
              <a:solidFill>
                <a:schemeClr val="lt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lt1"/>
                </a:solidFill>
                <a:latin typeface="Calibri"/>
                <a:ea typeface="Calibri"/>
                <a:cs typeface="Calibri"/>
                <a:sym typeface="Calibri"/>
              </a:rPr>
            </a:br>
            <a:endParaRPr b="0" i="0" sz="1200" u="none" cap="none" strike="noStrike">
              <a:solidFill>
                <a:schemeClr val="lt1"/>
              </a:solidFill>
              <a:latin typeface="Calibri"/>
              <a:ea typeface="Calibri"/>
              <a:cs typeface="Calibri"/>
              <a:sym typeface="Calibri"/>
            </a:endParaRPr>
          </a:p>
        </p:txBody>
      </p:sp>
      <p:sp>
        <p:nvSpPr>
          <p:cNvPr id="105" name="Google Shape;105;g373d934568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373d934568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g373d934568_0_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6" name="Google Shape;116;g373d934568_0_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373d934568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373d934568_0_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During part one, we explore cloud computing.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25" name="Google Shape;125;g373d934568_0_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373d934568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373d934568_0_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34" name="Google Shape;134;g373d934568_0_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373d934568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373d934568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Cloud Computing is a general term used to describe computing that takes place over the internet. In short, it is internet-based computing. Unlike traditional computing that happens only on the computer, cloud computing shares the processing power between the client and the server. Cloud computing can use web services for computing, such as editing an image using Google Photos. Cloud computing provides shared resources, software, and information to computers and other devices on demand through the Internet.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42" name="Google Shape;142;g373d934568_0_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373d934568_0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373d934568_0_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Cloud computing has many applications and usages. First, it allows software applications to run through a web browser, instead of a standalone application. Next, it can replace physical servers in an office building with data storage or processing in the cloud. Thirdly, it distributes processing power among many servers instead of using only the client’s processing power. Next, cloud computing provides developers and organizations with software platforms that they can then use to build their applications. Finally, cloud computing allows for running virtualized computers and infrastructure that an engineer can easily change to meet new requirements.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51" name="Google Shape;151;g373d934568_0_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373d934568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g373d934568_0_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Cloud computing is where computing will happen in the future. More and more processing will occur in the cloud. However, you use it every day even though you may not understand the technology. For example, the common email providers, such as mail.ru or Gmail, all use cloud computing. When you use an online translation service, such as Google Translate, you use cloud computing. The server accepts your text, builds the translation, and then returns the result to you.</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60" name="Google Shape;160;g373d934568_0_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373d934568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g373d934568_0_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There are two main perspectives to cloud computing. The frontend and the backend. As a user, you only see the frontend. Just like with an iceberg, the backend remains hidden.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68" name="Google Shape;168;g373d934568_0_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g373d934568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g373d934568_0_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frontend of cloud computing is the part seen by the client, which is the computer user. The frontend includes things like the computing device, web browser, or mobile application. The user can only see and interact the data displayed on the web page. However, that data might be spread across many databases or servers.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77" name="Google Shape;177;g373d934568_0_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373d934568_0_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g373d934568_0_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backend is what we refer to as the cloud. The cloud contains all of the various computers, servers, and storage devices required for the application. The backend has many layers that work together to send the pertinent data and presentation to the user. For example, a web page is a simplistic view of the data that a user needs or can understand. However, the backend is very complex. Before the web server can send the data to the client, it has to retrieve data from multiple databases and storage devices.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86" name="Google Shape;186;g373d934568_0_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373d934568_0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373d934568_0_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Before we explore how the cloud operates, we should note that cloud computing is a service. As you know, services are not free. Someone always pays for the service. For example, you pay your ISP for bandwidth to connect to the internet. Or, you pay your mobile provider for phone service and mobile internet access. Some services are free to use, but someone still has to pay for them. The question is, who? For example, you do not pay a fee to drive a car on the road. However, you pay taxes to the government who then maintains the road. You pay for the free internet services you use by allowing the company to monetize your data. For example, Facebook will sell your data to advertisers or charge a fee for researchers to access your data.</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95" name="Google Shape;195;g373d934568_0_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373d934568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g373d934568_0_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Основание пирамиды «инфраструктура» – </a:t>
            </a:r>
            <a:r>
              <a:rPr b="0" i="0" lang="en" sz="1200" u="none" cap="none" strike="noStrike">
                <a:solidFill>
                  <a:srgbClr val="C00000"/>
                </a:solidFill>
                <a:latin typeface="Calibri"/>
                <a:ea typeface="Calibri"/>
                <a:cs typeface="Calibri"/>
                <a:sym typeface="Calibri"/>
              </a:rPr>
              <a:t>это набор физических устройств </a:t>
            </a:r>
            <a:r>
              <a:rPr b="0" i="0" lang="en" sz="1200" u="none" cap="none" strike="noStrike">
                <a:solidFill>
                  <a:schemeClr val="dk1"/>
                </a:solidFill>
                <a:latin typeface="Calibri"/>
                <a:ea typeface="Calibri"/>
                <a:cs typeface="Calibri"/>
                <a:sym typeface="Calibri"/>
              </a:rPr>
              <a:t>(серверы, жесткие диски и т.д.), над ней выстраивается «платформа» – </a:t>
            </a:r>
            <a:r>
              <a:rPr b="0" i="0" lang="en" sz="1200" u="none" cap="none" strike="noStrike">
                <a:solidFill>
                  <a:srgbClr val="C00000"/>
                </a:solidFill>
                <a:latin typeface="Calibri"/>
                <a:ea typeface="Calibri"/>
                <a:cs typeface="Calibri"/>
                <a:sym typeface="Calibri"/>
              </a:rPr>
              <a:t>набор услуг </a:t>
            </a:r>
            <a:r>
              <a:rPr b="0" i="0" lang="en" sz="1200" u="none" cap="none" strike="noStrike">
                <a:solidFill>
                  <a:schemeClr val="dk1"/>
                </a:solidFill>
                <a:latin typeface="Calibri"/>
                <a:ea typeface="Calibri"/>
                <a:cs typeface="Calibri"/>
                <a:sym typeface="Calibri"/>
              </a:rPr>
              <a:t>и верхушка – </a:t>
            </a:r>
            <a:r>
              <a:rPr b="0" i="0" lang="en" sz="1200" u="none" cap="none" strike="noStrike">
                <a:solidFill>
                  <a:srgbClr val="C00000"/>
                </a:solidFill>
                <a:latin typeface="Calibri"/>
                <a:ea typeface="Calibri"/>
                <a:cs typeface="Calibri"/>
                <a:sym typeface="Calibri"/>
              </a:rPr>
              <a:t>программное обеспечение</a:t>
            </a:r>
            <a:r>
              <a:rPr b="0" i="0" lang="en" sz="1200" u="none" cap="none" strike="noStrike">
                <a:solidFill>
                  <a:schemeClr val="dk1"/>
                </a:solidFill>
                <a:latin typeface="Calibri"/>
                <a:ea typeface="Calibri"/>
                <a:cs typeface="Calibri"/>
                <a:sym typeface="Calibri"/>
              </a:rPr>
              <a:t>, доступное по запросу пользователей.</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services for cloud computing or internet-based computing are built on layers. Each layer performs a specific function. Like many services, the infrastructure provides the foundation. Without a strong foundation, any service will collapse. The foundation includes the hardware for moving, storing, and processing the data. Let’s define each of these layers that make up the cloud.</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04" name="Google Shape;204;g373d934568_0_9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373d934568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g373d934568_0_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foundation layer that makes up cloud computing is infrastructure as a service or IaaS. Network architects and engineers construct this layer for the cloud computing services to use. The next layer is platform as a service or PaaS. Application developers use this layer to develop software services. Software as a service or SaaS uses the platform and infrastructure services to run applications, which you use as the end user.</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13" name="Google Shape;213;g373d934568_0_9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373d934568_0_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g373d934568_0_1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So, what is infrastructure? It is the essential physical and organizational structures and facilities, such as buildings, roads, and power supplies, needed for the operation of a society or enterprise. Roads are a critical infrastructure so people can travel with ease.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24" name="Google Shape;224;g373d934568_0_10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373d934568_0_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g373d934568_0_1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internet infrastructure consists of resources that support the flow, storage, processing, and analysis of data.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Network services move and direct the data to the correct location.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Large data centers store cloud data. </a:t>
            </a:r>
            <a:endParaRPr/>
          </a:p>
          <a:p>
            <a:pPr indent="-171450" lvl="0" marL="171450" marR="0" rtl="0" algn="l">
              <a:spcBef>
                <a:spcPts val="0"/>
              </a:spcBef>
              <a:spcAft>
                <a:spcPts val="0"/>
              </a:spcAft>
              <a:buClr>
                <a:schemeClr val="dk1"/>
              </a:buClr>
              <a:buSzPts val="1200"/>
              <a:buFont typeface="Arial"/>
              <a:buChar char="•"/>
            </a:pPr>
            <a:r>
              <a:rPr b="0" i="0" lang="en" sz="1200" u="none" cap="none" strike="noStrike">
                <a:solidFill>
                  <a:schemeClr val="dk1"/>
                </a:solidFill>
                <a:latin typeface="Calibri"/>
                <a:ea typeface="Calibri"/>
                <a:cs typeface="Calibri"/>
                <a:sym typeface="Calibri"/>
              </a:rPr>
              <a:t>Physical servers provide the processing power required to manipulate or analyze the data.</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34" name="Google Shape;234;g373d934568_0_1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g373d934568_0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g373d934568_0_1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Data centers make up part of the cloud computing infrastructure. A data center is a large group of networked servers for storing, processing, or distributing data.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43" name="Google Shape;243;g373d934568_0_1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g373d934568_0_1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g373d934568_0_1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data center is a physical place that houses a computer network's most critical systems, including backup power supplies, air conditioning, and security applications.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52" name="Google Shape;252;g373d934568_0_1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373d934568_0_1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373d934568_0_1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IaaS manages and provides the infrastructure for subscribers. The subscribers do not manage or control the underlying cloud infrastructure. Instead, they control the software that uses the hardware, such as an operating system or configuring a firewall. The infrastructure might be physical or virtual. Examples include data centers, individual servers, storage devices, and networking services.</a:t>
            </a:r>
            <a:endParaRPr b="0" i="0" sz="1200" u="none" cap="none" strike="noStrike">
              <a:solidFill>
                <a:schemeClr val="dk1"/>
              </a:solidFill>
              <a:latin typeface="Calibri"/>
              <a:ea typeface="Calibri"/>
              <a:cs typeface="Calibri"/>
              <a:sym typeface="Calibri"/>
            </a:endParaRPr>
          </a:p>
        </p:txBody>
      </p:sp>
      <p:sp>
        <p:nvSpPr>
          <p:cNvPr id="261" name="Google Shape;261;g373d934568_0_1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373d934568_0_1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373d934568_0_1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So then, who subscribes to or uses IaaS? One category is large companies who don’t want to manage their own infrastructure. Instead, they would contract out to an IaaS provider to maintain the hardware. Another category is specific industries, such as VPN service providers. This category of subscribers would primarily use the networking infrastructure. A smaller group might use IaaS for scalable data storage and bandwidth. For example, a small company might start a video streaming service. Instead of paying for a significant amount of bandwidth available all the time, they would operate on a pay-per-use basis, meaning they only pay for the bandwidth they use. The IaaS providers automatically increase bandwidth on demand.</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70" name="Google Shape;270;g373d934568_0_1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373d934568_0_1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g373d934568_0_1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next layer is PaaS. But, what is a computing platform? A computing platform is an environment that executes or runs software. It could be the hardware, in the case of an embedded system. More commonly, it is the operating system (OS) that hosts an application. There are also many smaller forms of computing platforms, such as a web browser that runs web-based software. Software developers commonly use a computing platform for developing or deploying their software.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78" name="Google Shape;278;g373d934568_0_1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373d934568_0_1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g373d934568_0_1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PaaS is used to host an application or service on a cloud-based server. Software as a service uses PaaS to run the application.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86" name="Google Shape;286;g373d934568_0_1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373d934568_0_1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373d934568_0_1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Пользователю предоставляется компьютерная платформа с установленной операционной системой и некоторым программным обеспечением.</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PaaS providers supply a platform and environment that allow developers to build applications and services over the internet. For example, a web developer can use a development platform to test their new application for security vulnerabilities. A benefit is that the developer does not manage or control the underlying cloud infrastructure, but they have control over the deployed applications.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295" name="Google Shape;295;g373d934568_0_17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373d934568_0_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g373d934568_0_1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So then, who subscribes to or uses PaaS? The primary group of subscribers is developers who create web-applications. These developers then sell their services using SaaS. Another category is anyone who wants to host a web-application or internet service. This could be you, or me. For example, you need a preconfigured web-development stack to host your WordPress site. Or, you want to run personal internet services, such as VPN using OpenVPN or online backup using OwnCloud.</a:t>
            </a:r>
            <a:endParaRPr b="0" i="0" sz="1200" u="none" cap="none" strike="noStrike">
              <a:solidFill>
                <a:schemeClr val="dk1"/>
              </a:solidFill>
              <a:latin typeface="Calibri"/>
              <a:ea typeface="Calibri"/>
              <a:cs typeface="Calibri"/>
              <a:sym typeface="Calibri"/>
            </a:endParaRPr>
          </a:p>
        </p:txBody>
      </p:sp>
      <p:sp>
        <p:nvSpPr>
          <p:cNvPr id="303" name="Google Shape;303;g373d934568_0_1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Google Shape;309;g373d934568_0_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g373d934568_0_1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SaaS is software that runs on the internet, on servers in the cloud. Office 365 and Google Apps are examples of SaaS.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311" name="Google Shape;311;g373d934568_0_1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373d934568_0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g373d934568_0_1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rgbClr val="3F3F3F"/>
                </a:solidFill>
                <a:latin typeface="Calibri"/>
                <a:ea typeface="Calibri"/>
                <a:cs typeface="Calibri"/>
                <a:sym typeface="Calibri"/>
              </a:rPr>
              <a:t>Позиционируется как «программное обеспечение по требованию», которое развернуто на удаленных серверах и каждый пользователь может получать к нему доступ посредством Интернета, причем все вопросы обновления и лицензий на данное обеспечение регулируется поставщиком данной услуги. </a:t>
            </a:r>
            <a:endParaRPr b="0" i="0" sz="1200" u="none" cap="none" strike="noStrike">
              <a:solidFill>
                <a:srgbClr val="3F3F3F"/>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Since the cloud-based software does not run directly on the device, it can be cross-platform or run on various platforms. You can access the same information on your mobile device and your laptop. A principal benefit of SaaS is it eliminates the need to install and run the application on the customer's own computer. For example, you do not need to install Google Drive on your computer to access your cloud documents. Another benefit is it simplifies maintenance and support for the developers. They only need to update and maintain the software running in the cloud instead of having to push software updates to all users.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321" name="Google Shape;321;g373d934568_0_19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g373d934568_0_2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g373d934568_0_2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So then, who subscribes to or uses SaaS? You do! Any end-user who uses a web application uses SaaS. You might use Google Photos to backup your images or connect with your friends on VK. You do not pay for most of the services, but most of the web apps that you use offer a premium package for more online storage or other feature.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329" name="Google Shape;329;g373d934568_0_20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373d934568_0_2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g373d934568_0_2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graphic shows some of the commercial cloud providers. Amazon Web Services and Rackspace offer infrastructure services. Google Apps Engine and Windows Azure offer platforms for developers. Software service providers are Google Apps and Salesforce.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340" name="Google Shape;340;g373d934568_0_2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 name="Shape 345"/>
        <p:cNvGrpSpPr/>
        <p:nvPr/>
      </p:nvGrpSpPr>
      <p:grpSpPr>
        <a:xfrm>
          <a:off x="0" y="0"/>
          <a:ext cx="0" cy="0"/>
          <a:chOff x="0" y="0"/>
          <a:chExt cx="0" cy="0"/>
        </a:xfrm>
      </p:grpSpPr>
      <p:sp>
        <p:nvSpPr>
          <p:cNvPr id="346" name="Google Shape;346;g373d934568_0_2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g373d934568_0_2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There are many cloud storage services. Some common ones are Dropbox, Google Drive, Yandex.Disk, Облако@mail.ru, iCloud, and OneDrive. All of these services offer limited, but free usage. They offer additional storage space for a fee. For example, DropBox gives each user 2GB of free storage, OneDrive provides 5GB, Google Drive gives their users 15GB of storage for Gmail and Drive files.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348" name="Google Shape;348;g373d934568_0_2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373d934568_0_2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g373d934568_0_2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0" i="0" lang="en" sz="1200" u="none" cap="none" strike="noStrike">
                <a:solidFill>
                  <a:schemeClr val="dk1"/>
                </a:solidFill>
                <a:latin typeface="Calibri"/>
                <a:ea typeface="Calibri"/>
                <a:cs typeface="Calibri"/>
                <a:sym typeface="Calibri"/>
              </a:rPr>
              <a:t>Cloud computing has specific characteristics, such as scalability, resiliency, virtualization, and service orientation. </a:t>
            </a:r>
            <a:endParaRPr b="0" i="0" sz="1200" u="none" cap="none" strike="noStrike">
              <a:solidFill>
                <a:schemeClr val="dk1"/>
              </a:solidFill>
              <a:latin typeface="Calibri"/>
              <a:ea typeface="Calibri"/>
              <a:cs typeface="Calibri"/>
              <a:sym typeface="Calibri"/>
            </a:endParaRPr>
          </a:p>
          <a:p>
            <a:pPr indent="-228600" lvl="0" marL="228600" marR="0" rtl="0" algn="l">
              <a:lnSpc>
                <a:spcPct val="90000"/>
              </a:lnSpc>
              <a:spcBef>
                <a:spcPts val="0"/>
              </a:spcBef>
              <a:spcAft>
                <a:spcPts val="0"/>
              </a:spcAft>
              <a:buClr>
                <a:schemeClr val="dk1"/>
              </a:buClr>
              <a:buSzPts val="1200"/>
              <a:buFont typeface="Calibri"/>
              <a:buAutoNum type="arabicPeriod"/>
            </a:pPr>
            <a:r>
              <a:rPr b="1" i="0" lang="en" sz="1200" u="none" cap="none" strike="noStrike">
                <a:solidFill>
                  <a:schemeClr val="dk1"/>
                </a:solidFill>
                <a:latin typeface="Calibri"/>
                <a:ea typeface="Calibri"/>
                <a:cs typeface="Calibri"/>
                <a:sym typeface="Calibri"/>
              </a:rPr>
              <a:t>Scalability</a:t>
            </a:r>
            <a:r>
              <a:rPr b="0" i="0" lang="en" sz="1200" u="none" cap="none" strike="noStrike">
                <a:solidFill>
                  <a:schemeClr val="dk1"/>
                </a:solidFill>
                <a:latin typeface="Calibri"/>
                <a:ea typeface="Calibri"/>
                <a:cs typeface="Calibri"/>
                <a:sym typeface="Calibri"/>
              </a:rPr>
              <a:t> allows the service to scale with usage to allow for traffic spikes. </a:t>
            </a:r>
            <a:endParaRPr/>
          </a:p>
          <a:p>
            <a:pPr indent="-228600" lvl="0" marL="228600" marR="0" rtl="0" algn="l">
              <a:lnSpc>
                <a:spcPct val="90000"/>
              </a:lnSpc>
              <a:spcBef>
                <a:spcPts val="0"/>
              </a:spcBef>
              <a:spcAft>
                <a:spcPts val="0"/>
              </a:spcAft>
              <a:buClr>
                <a:schemeClr val="dk1"/>
              </a:buClr>
              <a:buSzPts val="1200"/>
              <a:buFont typeface="Calibri"/>
              <a:buAutoNum type="arabicPeriod"/>
            </a:pPr>
            <a:r>
              <a:rPr b="1" i="0" lang="en" sz="1200" u="none" cap="none" strike="noStrike">
                <a:solidFill>
                  <a:schemeClr val="dk1"/>
                </a:solidFill>
                <a:latin typeface="Calibri"/>
                <a:ea typeface="Calibri"/>
                <a:cs typeface="Calibri"/>
                <a:sym typeface="Calibri"/>
              </a:rPr>
              <a:t>Resiliency</a:t>
            </a:r>
            <a:r>
              <a:rPr b="0" i="0" lang="en" sz="1200" u="none" cap="none" strike="noStrike">
                <a:solidFill>
                  <a:schemeClr val="dk1"/>
                </a:solidFill>
                <a:latin typeface="Calibri"/>
                <a:ea typeface="Calibri"/>
                <a:cs typeface="Calibri"/>
                <a:sym typeface="Calibri"/>
              </a:rPr>
              <a:t> allows the service to operate under stress or to overcome unexpected events. Cloud providers mirror or duplicate systems and data to prevent data loss or minimize downtime.</a:t>
            </a:r>
            <a:endParaRPr/>
          </a:p>
          <a:p>
            <a:pPr indent="-228600" lvl="0" marL="228600" marR="0" rtl="0" algn="l">
              <a:lnSpc>
                <a:spcPct val="90000"/>
              </a:lnSpc>
              <a:spcBef>
                <a:spcPts val="0"/>
              </a:spcBef>
              <a:spcAft>
                <a:spcPts val="0"/>
              </a:spcAft>
              <a:buClr>
                <a:schemeClr val="dk1"/>
              </a:buClr>
              <a:buSzPts val="1200"/>
              <a:buFont typeface="Calibri"/>
              <a:buAutoNum type="arabicPeriod"/>
            </a:pPr>
            <a:r>
              <a:rPr b="1" i="0" lang="en" sz="1200" u="none" cap="none" strike="noStrike">
                <a:solidFill>
                  <a:schemeClr val="dk1"/>
                </a:solidFill>
                <a:latin typeface="Calibri"/>
                <a:ea typeface="Calibri"/>
                <a:cs typeface="Calibri"/>
                <a:sym typeface="Calibri"/>
              </a:rPr>
              <a:t>Virtualization</a:t>
            </a:r>
            <a:r>
              <a:rPr b="0" i="0" lang="en" sz="1200" u="none" cap="none" strike="noStrike">
                <a:solidFill>
                  <a:schemeClr val="dk1"/>
                </a:solidFill>
                <a:latin typeface="Calibri"/>
                <a:ea typeface="Calibri"/>
                <a:cs typeface="Calibri"/>
                <a:sym typeface="Calibri"/>
              </a:rPr>
              <a:t> allows many subscribers to use the same hardware or to create their own virtual networks. </a:t>
            </a:r>
            <a:endParaRPr/>
          </a:p>
          <a:p>
            <a:pPr indent="-228600" lvl="0" marL="2286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Many providers offer </a:t>
            </a:r>
            <a:r>
              <a:rPr b="1" i="0" lang="en" sz="1200" u="none" cap="none" strike="noStrike">
                <a:solidFill>
                  <a:schemeClr val="dk1"/>
                </a:solidFill>
                <a:latin typeface="Calibri"/>
                <a:ea typeface="Calibri"/>
                <a:cs typeface="Calibri"/>
                <a:sym typeface="Calibri"/>
              </a:rPr>
              <a:t>low-cost software</a:t>
            </a:r>
            <a:r>
              <a:rPr b="0" i="0" lang="en" sz="1200" u="none" cap="none" strike="noStrike">
                <a:solidFill>
                  <a:schemeClr val="dk1"/>
                </a:solidFill>
                <a:latin typeface="Calibri"/>
                <a:ea typeface="Calibri"/>
                <a:cs typeface="Calibri"/>
                <a:sym typeface="Calibri"/>
              </a:rPr>
              <a:t>, while others cater to high-end markets. </a:t>
            </a:r>
            <a:endParaRPr/>
          </a:p>
          <a:p>
            <a:pPr indent="-228600" lvl="0" marL="2286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Some cloud computing providers operate in a </a:t>
            </a:r>
            <a:r>
              <a:rPr b="1" i="0" lang="en" sz="1200" u="none" cap="none" strike="noStrike">
                <a:solidFill>
                  <a:schemeClr val="dk1"/>
                </a:solidFill>
                <a:latin typeface="Calibri"/>
                <a:ea typeface="Calibri"/>
                <a:cs typeface="Calibri"/>
                <a:sym typeface="Calibri"/>
              </a:rPr>
              <a:t>localized market</a:t>
            </a:r>
            <a:r>
              <a:rPr b="0" i="0" lang="en" sz="1200" u="none" cap="none" strike="noStrike">
                <a:solidFill>
                  <a:schemeClr val="dk1"/>
                </a:solidFill>
                <a:latin typeface="Calibri"/>
                <a:ea typeface="Calibri"/>
                <a:cs typeface="Calibri"/>
                <a:sym typeface="Calibri"/>
              </a:rPr>
              <a:t>, such as only in Europe or China. </a:t>
            </a:r>
            <a:endParaRPr/>
          </a:p>
          <a:p>
            <a:pPr indent="-228600" lvl="1" marL="6858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Others, offer various </a:t>
            </a:r>
            <a:r>
              <a:rPr b="1" i="0" lang="en" sz="1200" u="none" cap="none" strike="noStrike">
                <a:solidFill>
                  <a:schemeClr val="dk1"/>
                </a:solidFill>
                <a:latin typeface="Calibri"/>
                <a:ea typeface="Calibri"/>
                <a:cs typeface="Calibri"/>
                <a:sym typeface="Calibri"/>
              </a:rPr>
              <a:t>geographic locations </a:t>
            </a:r>
            <a:r>
              <a:rPr b="0" i="0" lang="en" sz="1200" u="none" cap="none" strike="noStrike">
                <a:solidFill>
                  <a:schemeClr val="dk1"/>
                </a:solidFill>
                <a:latin typeface="Calibri"/>
                <a:ea typeface="Calibri"/>
                <a:cs typeface="Calibri"/>
                <a:sym typeface="Calibri"/>
              </a:rPr>
              <a:t>in North America, Europe, and Asia.</a:t>
            </a:r>
            <a:endParaRPr/>
          </a:p>
          <a:p>
            <a:pPr indent="-228600" lvl="0" marL="2286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One essential characteristic is </a:t>
            </a:r>
            <a:r>
              <a:rPr b="1" i="0" lang="en" sz="1200" u="none" cap="none" strike="noStrike">
                <a:solidFill>
                  <a:schemeClr val="dk1"/>
                </a:solidFill>
                <a:latin typeface="Calibri"/>
                <a:ea typeface="Calibri"/>
                <a:cs typeface="Calibri"/>
                <a:sym typeface="Calibri"/>
              </a:rPr>
              <a:t>on-demand self-service</a:t>
            </a:r>
            <a:r>
              <a:rPr b="0" i="0" lang="en" sz="1200" u="none" cap="none" strike="noStrike">
                <a:solidFill>
                  <a:schemeClr val="dk1"/>
                </a:solidFill>
                <a:latin typeface="Calibri"/>
                <a:ea typeface="Calibri"/>
                <a:cs typeface="Calibri"/>
                <a:sym typeface="Calibri"/>
              </a:rPr>
              <a:t>. </a:t>
            </a:r>
            <a:endParaRPr/>
          </a:p>
          <a:p>
            <a:pPr indent="-228600" lvl="1" marL="6858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Regardless of the time or circumstance, a consumer can access their service. </a:t>
            </a:r>
            <a:endParaRPr/>
          </a:p>
          <a:p>
            <a:pPr indent="-228600" lvl="0" marL="2286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Another essential component is </a:t>
            </a:r>
            <a:r>
              <a:rPr b="1" i="0" lang="en" sz="1200" u="none" cap="none" strike="noStrike">
                <a:solidFill>
                  <a:schemeClr val="dk1"/>
                </a:solidFill>
                <a:latin typeface="Calibri"/>
                <a:ea typeface="Calibri"/>
                <a:cs typeface="Calibri"/>
                <a:sym typeface="Calibri"/>
              </a:rPr>
              <a:t>rapid elasticity</a:t>
            </a:r>
            <a:r>
              <a:rPr b="0" i="0" lang="en" sz="1200" u="none" cap="none" strike="noStrike">
                <a:solidFill>
                  <a:schemeClr val="dk1"/>
                </a:solidFill>
                <a:latin typeface="Calibri"/>
                <a:ea typeface="Calibri"/>
                <a:cs typeface="Calibri"/>
                <a:sym typeface="Calibri"/>
              </a:rPr>
              <a:t>, which allows for the infrastructure to expand to meet the immediate demand. </a:t>
            </a:r>
            <a:endParaRPr/>
          </a:p>
          <a:p>
            <a:pPr indent="-228600" lvl="1" marL="6858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For example, instead of a user having a fixed amount of hard drive space or memory, such as 100GB for storage and 8GB of RAM, the cloud platform automatically increases storage space or RAM on demand. The subscriber only pays for the amount they use. </a:t>
            </a:r>
            <a:endParaRPr/>
          </a:p>
          <a:p>
            <a:pPr indent="-228600" lvl="0" marL="2286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Rapid elasticity is possible due to </a:t>
            </a:r>
            <a:r>
              <a:rPr b="1" i="0" lang="en" sz="1200" u="none" cap="none" strike="noStrike">
                <a:solidFill>
                  <a:schemeClr val="dk1"/>
                </a:solidFill>
                <a:latin typeface="Calibri"/>
                <a:ea typeface="Calibri"/>
                <a:cs typeface="Calibri"/>
                <a:sym typeface="Calibri"/>
              </a:rPr>
              <a:t>resource pooling</a:t>
            </a:r>
            <a:r>
              <a:rPr b="0" i="0" lang="en" sz="1200" u="none" cap="none" strike="noStrike">
                <a:solidFill>
                  <a:schemeClr val="dk1"/>
                </a:solidFill>
                <a:latin typeface="Calibri"/>
                <a:ea typeface="Calibri"/>
                <a:cs typeface="Calibri"/>
                <a:sym typeface="Calibri"/>
              </a:rPr>
              <a:t>. </a:t>
            </a:r>
            <a:endParaRPr/>
          </a:p>
          <a:p>
            <a:pPr indent="-228600" lvl="1" marL="6858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All users share the resources. Unused resources on one server can be temporarily given to another user to meet the current demand. </a:t>
            </a:r>
            <a:endParaRPr/>
          </a:p>
          <a:p>
            <a:pPr indent="-228600" lvl="1" marL="685800" marR="0" rtl="0" algn="l">
              <a:lnSpc>
                <a:spcPct val="9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Examples of resource sharing include storage, processing, memory, network bandwidth, and virtual machines.</a:t>
            </a:r>
            <a:endParaRPr/>
          </a:p>
        </p:txBody>
      </p:sp>
      <p:sp>
        <p:nvSpPr>
          <p:cNvPr id="361" name="Google Shape;361;g373d934568_0_2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g373d934568_0_2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g373d934568_0_2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There are different classifications of cloud deployment models, which include the public, private, community, and hybrid. </a:t>
            </a:r>
            <a:endParaRPr b="0" i="0" sz="1200" u="none" cap="none" strike="noStrike">
              <a:solidFill>
                <a:schemeClr val="dk1"/>
              </a:solidFill>
              <a:latin typeface="Calibri"/>
              <a:ea typeface="Calibri"/>
              <a:cs typeface="Calibri"/>
              <a:sym typeface="Calibri"/>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 </a:t>
            </a:r>
            <a:r>
              <a:rPr b="1" i="0" lang="en" sz="1200" u="none" cap="none" strike="noStrike">
                <a:solidFill>
                  <a:schemeClr val="dk1"/>
                </a:solidFill>
                <a:latin typeface="Calibri"/>
                <a:ea typeface="Calibri"/>
                <a:cs typeface="Calibri"/>
                <a:sym typeface="Calibri"/>
              </a:rPr>
              <a:t>private</a:t>
            </a:r>
            <a:r>
              <a:rPr b="0" i="0" lang="en" sz="1200" u="none" cap="none" strike="noStrike">
                <a:solidFill>
                  <a:schemeClr val="dk1"/>
                </a:solidFill>
                <a:latin typeface="Calibri"/>
                <a:ea typeface="Calibri"/>
                <a:cs typeface="Calibri"/>
                <a:sym typeface="Calibri"/>
              </a:rPr>
              <a:t> cloud is an organization that needs more control over their data than they can get by using a vendor-hosted service.</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 </a:t>
            </a:r>
            <a:r>
              <a:rPr b="1" i="0" lang="en" sz="1200" u="none" cap="none" strike="noStrike">
                <a:solidFill>
                  <a:schemeClr val="dk1"/>
                </a:solidFill>
                <a:latin typeface="Calibri"/>
                <a:ea typeface="Calibri"/>
                <a:cs typeface="Calibri"/>
                <a:sym typeface="Calibri"/>
              </a:rPr>
              <a:t>community</a:t>
            </a:r>
            <a:r>
              <a:rPr b="0" i="0" lang="en" sz="1200" u="none" cap="none" strike="noStrike">
                <a:solidFill>
                  <a:schemeClr val="dk1"/>
                </a:solidFill>
                <a:latin typeface="Calibri"/>
                <a:ea typeface="Calibri"/>
                <a:cs typeface="Calibri"/>
                <a:sym typeface="Calibri"/>
              </a:rPr>
              <a:t> cloud infrastructure is deployed for use by a specific community of consumers that share a common interest. It is similar to a private cloud but has a broader audience.</a:t>
            </a:r>
            <a:endParaRPr/>
          </a:p>
          <a:p>
            <a:pPr indent="-228600" lvl="0" marL="228600" marR="0" rtl="0" algn="l">
              <a:spcBef>
                <a:spcPts val="0"/>
              </a:spcBef>
              <a:spcAft>
                <a:spcPts val="0"/>
              </a:spcAft>
              <a:buClr>
                <a:schemeClr val="dk1"/>
              </a:buClr>
              <a:buSzPts val="1200"/>
              <a:buFont typeface="Calibri"/>
              <a:buAutoNum type="arabicPeriod"/>
            </a:pPr>
            <a:r>
              <a:rPr b="1" i="0" lang="en" sz="1200" u="none" cap="none" strike="noStrike">
                <a:solidFill>
                  <a:schemeClr val="dk1"/>
                </a:solidFill>
                <a:latin typeface="Calibri"/>
                <a:ea typeface="Calibri"/>
                <a:cs typeface="Calibri"/>
                <a:sym typeface="Calibri"/>
              </a:rPr>
              <a:t>Public</a:t>
            </a:r>
            <a:r>
              <a:rPr b="0" i="0" lang="en" sz="1200" u="none" cap="none" strike="noStrike">
                <a:solidFill>
                  <a:schemeClr val="dk1"/>
                </a:solidFill>
                <a:latin typeface="Calibri"/>
                <a:ea typeface="Calibri"/>
                <a:cs typeface="Calibri"/>
                <a:sym typeface="Calibri"/>
              </a:rPr>
              <a:t> cloud computing environments are open for use to anyone who wants to sign up and use them.</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 </a:t>
            </a:r>
            <a:r>
              <a:rPr b="1" i="0" lang="en" sz="1200" u="none" cap="none" strike="noStrike">
                <a:solidFill>
                  <a:schemeClr val="dk1"/>
                </a:solidFill>
                <a:latin typeface="Calibri"/>
                <a:ea typeface="Calibri"/>
                <a:cs typeface="Calibri"/>
                <a:sym typeface="Calibri"/>
              </a:rPr>
              <a:t>hybrid</a:t>
            </a:r>
            <a:r>
              <a:rPr b="0" i="0" lang="en" sz="1200" u="none" cap="none" strike="noStrike">
                <a:solidFill>
                  <a:schemeClr val="dk1"/>
                </a:solidFill>
                <a:latin typeface="Calibri"/>
                <a:ea typeface="Calibri"/>
                <a:cs typeface="Calibri"/>
                <a:sym typeface="Calibri"/>
              </a:rPr>
              <a:t> cloud combines both public and private cloud models.</a:t>
            </a:r>
            <a:endParaRPr/>
          </a:p>
        </p:txBody>
      </p:sp>
      <p:sp>
        <p:nvSpPr>
          <p:cNvPr id="383" name="Google Shape;383;g373d934568_0_2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 name="Shape 390"/>
        <p:cNvGrpSpPr/>
        <p:nvPr/>
      </p:nvGrpSpPr>
      <p:grpSpPr>
        <a:xfrm>
          <a:off x="0" y="0"/>
          <a:ext cx="0" cy="0"/>
          <a:chOff x="0" y="0"/>
          <a:chExt cx="0" cy="0"/>
        </a:xfrm>
      </p:grpSpPr>
      <p:sp>
        <p:nvSpPr>
          <p:cNvPr id="391" name="Google Shape;391;g373d934568_0_2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g373d934568_0_2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As with any computing model, there are advantages and disadvantages. Let’s explore some of these.</a:t>
            </a:r>
            <a:endParaRPr b="0" i="0" sz="1200" u="none" cap="none" strike="noStrike">
              <a:solidFill>
                <a:schemeClr val="dk1"/>
              </a:solidFill>
              <a:latin typeface="Calibri"/>
              <a:ea typeface="Calibri"/>
              <a:cs typeface="Calibri"/>
              <a:sym typeface="Calibri"/>
            </a:endParaRPr>
          </a:p>
        </p:txBody>
      </p:sp>
      <p:sp>
        <p:nvSpPr>
          <p:cNvPr id="393" name="Google Shape;393;g373d934568_0_2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9" name="Shape 399"/>
        <p:cNvGrpSpPr/>
        <p:nvPr/>
      </p:nvGrpSpPr>
      <p:grpSpPr>
        <a:xfrm>
          <a:off x="0" y="0"/>
          <a:ext cx="0" cy="0"/>
          <a:chOff x="0" y="0"/>
          <a:chExt cx="0" cy="0"/>
        </a:xfrm>
      </p:grpSpPr>
      <p:sp>
        <p:nvSpPr>
          <p:cNvPr id="400" name="Google Shape;400;g373d934568_0_2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g373d934568_0_2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As with any computing model, there are advantages and disadvantages. Let’s explore some of these.</a:t>
            </a:r>
            <a:endParaRPr b="0" i="0" sz="2400" u="none" cap="none" strike="noStrike">
              <a:solidFill>
                <a:schemeClr val="dk1"/>
              </a:solidFill>
              <a:latin typeface="Calibri"/>
              <a:ea typeface="Calibri"/>
              <a:cs typeface="Calibri"/>
              <a:sym typeface="Calibri"/>
            </a:endParaRPr>
          </a:p>
          <a:p>
            <a:pPr indent="-228600" lvl="0" marL="228600" marR="0" rtl="0" algn="l">
              <a:spcBef>
                <a:spcPts val="0"/>
              </a:spcBef>
              <a:spcAft>
                <a:spcPts val="0"/>
              </a:spcAft>
              <a:buClr>
                <a:schemeClr val="dk1"/>
              </a:buClr>
              <a:buSzPts val="1200"/>
              <a:buFont typeface="Calibri"/>
              <a:buAutoNum type="arabicPeriod"/>
            </a:pPr>
            <a:r>
              <a:rPr b="1" i="0" lang="en" sz="1200" u="none" cap="none" strike="noStrike">
                <a:solidFill>
                  <a:schemeClr val="dk1"/>
                </a:solidFill>
                <a:latin typeface="Calibri"/>
                <a:ea typeface="Calibri"/>
                <a:cs typeface="Calibri"/>
                <a:sym typeface="Calibri"/>
              </a:rPr>
              <a:t>Lower computer cost</a:t>
            </a:r>
            <a:r>
              <a:rPr b="0" i="0" lang="en" sz="1200" u="none" cap="none" strike="noStrike">
                <a:solidFill>
                  <a:schemeClr val="dk1"/>
                </a:solidFill>
                <a:latin typeface="Calibri"/>
                <a:ea typeface="Calibri"/>
                <a:cs typeface="Calibri"/>
                <a:sym typeface="Calibri"/>
              </a:rPr>
              <a:t>: One benefit is it lowers the cost of computers because the cloud servers can handle the processing power instead of purchasing high-powered computers</a:t>
            </a:r>
            <a:endParaRPr/>
          </a:p>
          <a:p>
            <a:pPr indent="-228600" lvl="0" marL="228600" marR="0" rtl="0" algn="l">
              <a:spcBef>
                <a:spcPts val="0"/>
              </a:spcBef>
              <a:spcAft>
                <a:spcPts val="0"/>
              </a:spcAft>
              <a:buClr>
                <a:schemeClr val="dk1"/>
              </a:buClr>
              <a:buSzPts val="1200"/>
              <a:buFont typeface="Calibri"/>
              <a:buAutoNum type="arabicPeriod"/>
            </a:pPr>
            <a:r>
              <a:rPr b="1" i="0" lang="en" sz="1200" u="none" cap="none" strike="noStrike">
                <a:solidFill>
                  <a:schemeClr val="dk1"/>
                </a:solidFill>
                <a:latin typeface="Calibri"/>
                <a:ea typeface="Calibri"/>
                <a:cs typeface="Calibri"/>
                <a:sym typeface="Calibri"/>
              </a:rPr>
              <a:t>Improved performance</a:t>
            </a:r>
            <a:r>
              <a:rPr b="0" i="0" lang="en" sz="1200" u="none" cap="none" strike="noStrike">
                <a:solidFill>
                  <a:schemeClr val="dk1"/>
                </a:solidFill>
                <a:latin typeface="Calibri"/>
                <a:ea typeface="Calibri"/>
                <a:cs typeface="Calibri"/>
                <a:sym typeface="Calibri"/>
              </a:rPr>
              <a:t>: Cloud computing can access the processing power of many servers and increase data storage on-demand</a:t>
            </a:r>
            <a:endParaRPr/>
          </a:p>
          <a:p>
            <a:pPr indent="-228600" lvl="0" marL="228600" marR="0" rtl="0" algn="l">
              <a:spcBef>
                <a:spcPts val="0"/>
              </a:spcBef>
              <a:spcAft>
                <a:spcPts val="0"/>
              </a:spcAft>
              <a:buClr>
                <a:schemeClr val="dk1"/>
              </a:buClr>
              <a:buSzPts val="1200"/>
              <a:buFont typeface="Calibri"/>
              <a:buAutoNum type="arabicPeriod"/>
            </a:pPr>
            <a:r>
              <a:rPr b="1" i="0" lang="en" sz="1200" u="none" cap="none" strike="noStrike">
                <a:solidFill>
                  <a:schemeClr val="dk1"/>
                </a:solidFill>
                <a:latin typeface="Calibri"/>
                <a:ea typeface="Calibri"/>
                <a:cs typeface="Calibri"/>
                <a:sym typeface="Calibri"/>
              </a:rPr>
              <a:t>Software:</a:t>
            </a:r>
            <a:r>
              <a:rPr b="0" i="0" lang="en" sz="1200" u="none" cap="none" strike="noStrike">
                <a:solidFill>
                  <a:schemeClr val="dk1"/>
                </a:solidFill>
                <a:latin typeface="Calibri"/>
                <a:ea typeface="Calibri"/>
                <a:cs typeface="Calibri"/>
                <a:sym typeface="Calibri"/>
              </a:rPr>
              <a:t> The user no longer has to update their applications since the always use the latest version </a:t>
            </a:r>
            <a:endParaRPr/>
          </a:p>
        </p:txBody>
      </p:sp>
      <p:sp>
        <p:nvSpPr>
          <p:cNvPr id="402" name="Google Shape;402;g373d934568_0_2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8" name="Shape 408"/>
        <p:cNvGrpSpPr/>
        <p:nvPr/>
      </p:nvGrpSpPr>
      <p:grpSpPr>
        <a:xfrm>
          <a:off x="0" y="0"/>
          <a:ext cx="0" cy="0"/>
          <a:chOff x="0" y="0"/>
          <a:chExt cx="0" cy="0"/>
        </a:xfrm>
      </p:grpSpPr>
      <p:sp>
        <p:nvSpPr>
          <p:cNvPr id="409" name="Google Shape;409;g373d934568_0_2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g373d934568_0_2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None/>
            </a:pPr>
            <a:r>
              <a:rPr b="0" i="0" lang="en" sz="1140" u="none" cap="none" strike="noStrike">
                <a:solidFill>
                  <a:schemeClr val="dk1"/>
                </a:solidFill>
                <a:latin typeface="Calibri"/>
                <a:ea typeface="Calibri"/>
                <a:cs typeface="Calibri"/>
                <a:sym typeface="Calibri"/>
              </a:rPr>
              <a:t>As with any computing model, there are advantages and disadvantages. Let’s explore some of these.</a:t>
            </a:r>
            <a:endParaRPr b="0" i="0" sz="2090" u="none" cap="none" strike="noStrike">
              <a:solidFill>
                <a:schemeClr val="dk1"/>
              </a:solidFill>
              <a:latin typeface="Calibri"/>
              <a:ea typeface="Calibri"/>
              <a:cs typeface="Calibri"/>
              <a:sym typeface="Calibri"/>
            </a:endParaRPr>
          </a:p>
          <a:p>
            <a:pPr indent="-228600" lvl="0" marL="228600" marR="0" rtl="0" algn="l">
              <a:lnSpc>
                <a:spcPct val="80000"/>
              </a:lnSpc>
              <a:spcBef>
                <a:spcPts val="0"/>
              </a:spcBef>
              <a:spcAft>
                <a:spcPts val="0"/>
              </a:spcAft>
              <a:buClr>
                <a:schemeClr val="dk1"/>
              </a:buClr>
              <a:buSzPts val="1140"/>
              <a:buFont typeface="Calibri"/>
              <a:buAutoNum type="arabicPeriod"/>
            </a:pPr>
            <a:r>
              <a:rPr b="0" i="0" lang="en" sz="1140" u="none" cap="none" strike="noStrike">
                <a:solidFill>
                  <a:schemeClr val="dk1"/>
                </a:solidFill>
                <a:latin typeface="Calibri"/>
                <a:ea typeface="Calibri"/>
                <a:cs typeface="Calibri"/>
                <a:sym typeface="Calibri"/>
              </a:rPr>
              <a:t> </a:t>
            </a:r>
            <a:r>
              <a:rPr b="1" i="0" lang="en" sz="1140" u="none" cap="none" strike="noStrike">
                <a:solidFill>
                  <a:schemeClr val="dk1"/>
                </a:solidFill>
                <a:latin typeface="Calibri"/>
                <a:ea typeface="Calibri"/>
                <a:cs typeface="Calibri"/>
                <a:sym typeface="Calibri"/>
              </a:rPr>
              <a:t>Lower computer cost</a:t>
            </a:r>
            <a:r>
              <a:rPr b="0" i="0" lang="en" sz="1140" u="none" cap="none" strike="noStrike">
                <a:solidFill>
                  <a:schemeClr val="dk1"/>
                </a:solidFill>
                <a:latin typeface="Calibri"/>
                <a:ea typeface="Calibri"/>
                <a:cs typeface="Calibri"/>
                <a:sym typeface="Calibri"/>
              </a:rPr>
              <a:t>: One benefit is it lowers the cost of computers because the cloud servers can handle the processing power instead of purchasing high-powered computers</a:t>
            </a:r>
            <a:endParaRPr/>
          </a:p>
          <a:p>
            <a:pPr indent="-228600" lvl="0" marL="228600" marR="0" rtl="0" algn="l">
              <a:lnSpc>
                <a:spcPct val="80000"/>
              </a:lnSpc>
              <a:spcBef>
                <a:spcPts val="0"/>
              </a:spcBef>
              <a:spcAft>
                <a:spcPts val="0"/>
              </a:spcAft>
              <a:buClr>
                <a:schemeClr val="dk1"/>
              </a:buClr>
              <a:buSzPts val="1140"/>
              <a:buFont typeface="Calibri"/>
              <a:buAutoNum type="arabicPeriod"/>
            </a:pPr>
            <a:r>
              <a:rPr b="0" i="0" lang="en" sz="1140" u="none" cap="none" strike="noStrike">
                <a:solidFill>
                  <a:schemeClr val="dk1"/>
                </a:solidFill>
                <a:latin typeface="Calibri"/>
                <a:ea typeface="Calibri"/>
                <a:cs typeface="Calibri"/>
                <a:sym typeface="Calibri"/>
              </a:rPr>
              <a:t> </a:t>
            </a:r>
            <a:r>
              <a:rPr b="1" i="0" lang="en" sz="1140" u="none" cap="none" strike="noStrike">
                <a:solidFill>
                  <a:schemeClr val="dk1"/>
                </a:solidFill>
                <a:latin typeface="Calibri"/>
                <a:ea typeface="Calibri"/>
                <a:cs typeface="Calibri"/>
                <a:sym typeface="Calibri"/>
              </a:rPr>
              <a:t>Improved performance</a:t>
            </a:r>
            <a:r>
              <a:rPr b="0" i="0" lang="en" sz="1140" u="none" cap="none" strike="noStrike">
                <a:solidFill>
                  <a:schemeClr val="dk1"/>
                </a:solidFill>
                <a:latin typeface="Calibri"/>
                <a:ea typeface="Calibri"/>
                <a:cs typeface="Calibri"/>
                <a:sym typeface="Calibri"/>
              </a:rPr>
              <a:t>: Cloud computing can access the processing power of many servers and increase data storage on-demand</a:t>
            </a:r>
            <a:endParaRPr/>
          </a:p>
          <a:p>
            <a:pPr indent="-228600" lvl="0" marL="228600" marR="0" rtl="0" algn="l">
              <a:lnSpc>
                <a:spcPct val="80000"/>
              </a:lnSpc>
              <a:spcBef>
                <a:spcPts val="0"/>
              </a:spcBef>
              <a:spcAft>
                <a:spcPts val="0"/>
              </a:spcAft>
              <a:buClr>
                <a:schemeClr val="dk1"/>
              </a:buClr>
              <a:buSzPts val="1140"/>
              <a:buFont typeface="Calibri"/>
              <a:buAutoNum type="arabicPeriod"/>
            </a:pPr>
            <a:r>
              <a:rPr b="0" i="0" lang="en" sz="1140" u="none" cap="none" strike="noStrike">
                <a:solidFill>
                  <a:schemeClr val="dk1"/>
                </a:solidFill>
                <a:latin typeface="Calibri"/>
                <a:ea typeface="Calibri"/>
                <a:cs typeface="Calibri"/>
                <a:sym typeface="Calibri"/>
              </a:rPr>
              <a:t> </a:t>
            </a:r>
            <a:r>
              <a:rPr b="1" i="0" lang="en" sz="1140" u="none" cap="none" strike="noStrike">
                <a:solidFill>
                  <a:schemeClr val="dk1"/>
                </a:solidFill>
                <a:latin typeface="Calibri"/>
                <a:ea typeface="Calibri"/>
                <a:cs typeface="Calibri"/>
                <a:sym typeface="Calibri"/>
              </a:rPr>
              <a:t>Software:</a:t>
            </a:r>
            <a:r>
              <a:rPr b="0" i="0" lang="en" sz="1140" u="none" cap="none" strike="noStrike">
                <a:solidFill>
                  <a:schemeClr val="dk1"/>
                </a:solidFill>
                <a:latin typeface="Calibri"/>
                <a:ea typeface="Calibri"/>
                <a:cs typeface="Calibri"/>
                <a:sym typeface="Calibri"/>
              </a:rPr>
              <a:t> The user no longer has to update their applications since the always use the latest version </a:t>
            </a:r>
            <a:endParaRPr/>
          </a:p>
          <a:p>
            <a:pPr indent="-228600" lvl="0" marL="228600" marR="0" rtl="0" algn="l">
              <a:lnSpc>
                <a:spcPct val="80000"/>
              </a:lnSpc>
              <a:spcBef>
                <a:spcPts val="0"/>
              </a:spcBef>
              <a:spcAft>
                <a:spcPts val="0"/>
              </a:spcAft>
              <a:buClr>
                <a:schemeClr val="dk1"/>
              </a:buClr>
              <a:buSzPts val="1140"/>
              <a:buFont typeface="Calibri"/>
              <a:buAutoNum type="arabicPeriod"/>
            </a:pPr>
            <a:r>
              <a:rPr b="0" i="0" lang="en" sz="1140" u="none" cap="none" strike="noStrike">
                <a:solidFill>
                  <a:schemeClr val="dk1"/>
                </a:solidFill>
                <a:latin typeface="Calibri"/>
                <a:ea typeface="Calibri"/>
                <a:cs typeface="Calibri"/>
                <a:sym typeface="Calibri"/>
              </a:rPr>
              <a:t> </a:t>
            </a:r>
            <a:r>
              <a:rPr b="1" i="0" lang="en" sz="1140" u="none" cap="none" strike="noStrike">
                <a:solidFill>
                  <a:schemeClr val="dk1"/>
                </a:solidFill>
                <a:latin typeface="Calibri"/>
                <a:ea typeface="Calibri"/>
                <a:cs typeface="Calibri"/>
                <a:sym typeface="Calibri"/>
              </a:rPr>
              <a:t>Increased data reliability</a:t>
            </a:r>
            <a:r>
              <a:rPr b="0" i="0" lang="en" sz="1140" u="none" cap="none" strike="noStrike">
                <a:solidFill>
                  <a:schemeClr val="dk1"/>
                </a:solidFill>
                <a:latin typeface="Calibri"/>
                <a:ea typeface="Calibri"/>
                <a:cs typeface="Calibri"/>
                <a:sym typeface="Calibri"/>
              </a:rPr>
              <a:t>: Another benefit is protection from a hard drive failure since the data is stored in the cloud</a:t>
            </a:r>
            <a:endParaRPr/>
          </a:p>
          <a:p>
            <a:pPr indent="-228600" lvl="0" marL="228600" marR="0" rtl="0" algn="l">
              <a:lnSpc>
                <a:spcPct val="80000"/>
              </a:lnSpc>
              <a:spcBef>
                <a:spcPts val="0"/>
              </a:spcBef>
              <a:spcAft>
                <a:spcPts val="0"/>
              </a:spcAft>
              <a:buClr>
                <a:schemeClr val="dk1"/>
              </a:buClr>
              <a:buSzPts val="1140"/>
              <a:buFont typeface="Calibri"/>
              <a:buAutoNum type="arabicPeriod"/>
            </a:pPr>
            <a:r>
              <a:rPr b="0" i="0" lang="en" sz="1140" u="none" cap="none" strike="noStrike">
                <a:solidFill>
                  <a:schemeClr val="dk1"/>
                </a:solidFill>
                <a:latin typeface="Calibri"/>
                <a:ea typeface="Calibri"/>
                <a:cs typeface="Calibri"/>
                <a:sym typeface="Calibri"/>
              </a:rPr>
              <a:t> </a:t>
            </a:r>
            <a:r>
              <a:rPr b="1" i="0" lang="en" sz="1140" u="none" cap="none" strike="noStrike">
                <a:solidFill>
                  <a:schemeClr val="dk1"/>
                </a:solidFill>
                <a:latin typeface="Calibri"/>
                <a:ea typeface="Calibri"/>
                <a:cs typeface="Calibri"/>
                <a:sym typeface="Calibri"/>
              </a:rPr>
              <a:t>Document access and device independence</a:t>
            </a:r>
            <a:r>
              <a:rPr b="0" i="0" lang="en" sz="1140" u="none" cap="none" strike="noStrike">
                <a:solidFill>
                  <a:schemeClr val="dk1"/>
                </a:solidFill>
                <a:latin typeface="Calibri"/>
                <a:ea typeface="Calibri"/>
                <a:cs typeface="Calibri"/>
                <a:sym typeface="Calibri"/>
              </a:rPr>
              <a:t>: Cloud computing allows for universal document access on different devices</a:t>
            </a:r>
            <a:endParaRPr/>
          </a:p>
          <a:p>
            <a:pPr indent="-228600" lvl="0" marL="228600" marR="0" rtl="0" algn="l">
              <a:lnSpc>
                <a:spcPct val="80000"/>
              </a:lnSpc>
              <a:spcBef>
                <a:spcPts val="0"/>
              </a:spcBef>
              <a:spcAft>
                <a:spcPts val="0"/>
              </a:spcAft>
              <a:buClr>
                <a:schemeClr val="dk1"/>
              </a:buClr>
              <a:buSzPts val="1140"/>
              <a:buFont typeface="Calibri"/>
              <a:buAutoNum type="arabicPeriod"/>
            </a:pPr>
            <a:r>
              <a:rPr b="0" i="0" lang="en" sz="1140" u="none" cap="none" strike="noStrike">
                <a:solidFill>
                  <a:schemeClr val="dk1"/>
                </a:solidFill>
                <a:latin typeface="Calibri"/>
                <a:ea typeface="Calibri"/>
                <a:cs typeface="Calibri"/>
                <a:sym typeface="Calibri"/>
              </a:rPr>
              <a:t> </a:t>
            </a:r>
            <a:r>
              <a:rPr b="1" i="0" lang="en" sz="1140" u="none" cap="none" strike="noStrike">
                <a:solidFill>
                  <a:schemeClr val="dk1"/>
                </a:solidFill>
                <a:latin typeface="Calibri"/>
                <a:ea typeface="Calibri"/>
                <a:cs typeface="Calibri"/>
                <a:sym typeface="Calibri"/>
              </a:rPr>
              <a:t>Collaboration</a:t>
            </a:r>
            <a:r>
              <a:rPr b="0" i="0" lang="en" sz="1140" u="none" cap="none" strike="noStrike">
                <a:solidFill>
                  <a:schemeClr val="dk1"/>
                </a:solidFill>
                <a:latin typeface="Calibri"/>
                <a:ea typeface="Calibri"/>
                <a:cs typeface="Calibri"/>
                <a:sym typeface="Calibri"/>
              </a:rPr>
              <a:t>: Another benefit is collaboratively working on a single document, such as building a Google Slide presentation.</a:t>
            </a:r>
            <a:endParaRPr/>
          </a:p>
          <a:p>
            <a:pPr indent="0" lvl="0" marL="0" marR="0" rtl="0" algn="l">
              <a:lnSpc>
                <a:spcPct val="80000"/>
              </a:lnSpc>
              <a:spcBef>
                <a:spcPts val="0"/>
              </a:spcBef>
              <a:spcAft>
                <a:spcPts val="0"/>
              </a:spcAft>
              <a:buNone/>
            </a:pPr>
            <a:r>
              <a:t/>
            </a:r>
            <a:endParaRPr b="0" i="0" sz="1140" u="none" cap="none" strike="noStrike">
              <a:solidFill>
                <a:schemeClr val="dk1"/>
              </a:solidFill>
              <a:latin typeface="Calibri"/>
              <a:ea typeface="Calibri"/>
              <a:cs typeface="Calibri"/>
              <a:sym typeface="Calibri"/>
            </a:endParaRPr>
          </a:p>
        </p:txBody>
      </p:sp>
      <p:sp>
        <p:nvSpPr>
          <p:cNvPr id="411" name="Google Shape;411;g373d934568_0_2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7" name="Shape 417"/>
        <p:cNvGrpSpPr/>
        <p:nvPr/>
      </p:nvGrpSpPr>
      <p:grpSpPr>
        <a:xfrm>
          <a:off x="0" y="0"/>
          <a:ext cx="0" cy="0"/>
          <a:chOff x="0" y="0"/>
          <a:chExt cx="0" cy="0"/>
        </a:xfrm>
      </p:grpSpPr>
      <p:sp>
        <p:nvSpPr>
          <p:cNvPr id="418" name="Google Shape;418;g373d934568_0_2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g373d934568_0_2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Despite the benefits, cloud computing has disadvantages.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Firstly, it requires a fast internet connection. If your mobile device is out of coverage or is using the edge network, you might not be able to access your data.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Another disadvantage is that cloud applications usually have a limited feature set.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For example, Google Docs cannot do everything that Microsoft Word can.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Finally, storing your data in the cloud might not be secure. What if someone hacks the server? Could a rogue engineer steal your data? Does your cloud service provider encrypt your data to keep you protected? OneDrive, Google Drive, and Dropbox all encrypt your files during transit and on the servers. Not all cloud computing providers do that.</a:t>
            </a:r>
            <a:endParaRPr b="0" i="0" sz="2400" u="none" cap="none" strike="noStrike">
              <a:solidFill>
                <a:schemeClr val="dk1"/>
              </a:solidFill>
              <a:latin typeface="Calibri"/>
              <a:ea typeface="Calibri"/>
              <a:cs typeface="Calibri"/>
              <a:sym typeface="Calibri"/>
            </a:endParaRPr>
          </a:p>
        </p:txBody>
      </p:sp>
      <p:sp>
        <p:nvSpPr>
          <p:cNvPr id="420" name="Google Shape;420;g373d934568_0_2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Google Shape;427;g373d934568_0_2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g373d934568_0_2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In summary, cloud computing is internet-based computing.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Cloud computing is a service made up of the three separate services of software as a service (SaaS), platform as a service (PaaS), and infrastructure as a service (IaaS).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internet infrastructure is comprised of resources that support the flow, storage, processing, and analysis of data.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IaaS provides and manages the infrastructure and other hardware for their subscribers.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 computing platform is an environment that executes or runs software.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PaaS is used to host an application or service on a cloud-based server.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SaaS is software that runs on the internet, on servers in the cloud.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 user might access the internet-based application through a web browser or using a mobile application.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Some advantages of cloud computing are cost-effective, data protection, device independence, and improved collaboration.</a:t>
            </a:r>
            <a:endParaRPr b="0" i="0" sz="1200" u="none" cap="none" strike="noStrike">
              <a:solidFill>
                <a:schemeClr val="dk1"/>
              </a:solidFill>
              <a:latin typeface="Calibri"/>
              <a:ea typeface="Calibri"/>
              <a:cs typeface="Calibri"/>
              <a:sym typeface="Calibri"/>
            </a:endParaRPr>
          </a:p>
        </p:txBody>
      </p:sp>
      <p:sp>
        <p:nvSpPr>
          <p:cNvPr id="429" name="Google Shape;429;g373d934568_0_29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4" name="Shape 434"/>
        <p:cNvGrpSpPr/>
        <p:nvPr/>
      </p:nvGrpSpPr>
      <p:grpSpPr>
        <a:xfrm>
          <a:off x="0" y="0"/>
          <a:ext cx="0" cy="0"/>
          <a:chOff x="0" y="0"/>
          <a:chExt cx="0" cy="0"/>
        </a:xfrm>
      </p:grpSpPr>
      <p:sp>
        <p:nvSpPr>
          <p:cNvPr id="435" name="Google Shape;435;g373d934568_0_2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g373d934568_0_2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During this video, we explore mobile cloud computing.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37" name="Google Shape;437;g373d934568_0_29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3" name="Shape 443"/>
        <p:cNvGrpSpPr/>
        <p:nvPr/>
      </p:nvGrpSpPr>
      <p:grpSpPr>
        <a:xfrm>
          <a:off x="0" y="0"/>
          <a:ext cx="0" cy="0"/>
          <a:chOff x="0" y="0"/>
          <a:chExt cx="0" cy="0"/>
        </a:xfrm>
      </p:grpSpPr>
      <p:sp>
        <p:nvSpPr>
          <p:cNvPr id="444" name="Google Shape;444;g373d934568_0_3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g373d934568_0_3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46" name="Google Shape;446;g373d934568_0_30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Google Shape;452;g373d934568_0_3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g373d934568_0_3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Mobile technology is what the name implies, which is technology that is portable and can communicate. Examples of mobile devices include mobile phones, laptops, tablets, or GPS devices.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54" name="Google Shape;454;g373d934568_0_3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9" name="Shape 459"/>
        <p:cNvGrpSpPr/>
        <p:nvPr/>
      </p:nvGrpSpPr>
      <p:grpSpPr>
        <a:xfrm>
          <a:off x="0" y="0"/>
          <a:ext cx="0" cy="0"/>
          <a:chOff x="0" y="0"/>
          <a:chExt cx="0" cy="0"/>
        </a:xfrm>
      </p:grpSpPr>
      <p:sp>
        <p:nvSpPr>
          <p:cNvPr id="460" name="Google Shape;460;g373d934568_0_3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g373d934568_0_3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Mobile devices can communicate in a variety of ways, which include WiFi, Bluetooth, or using Cellular technologies. The conventional cellular technologies used today are 3G and 4G.</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62" name="Google Shape;462;g373d934568_0_3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g373d934568_0_3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g373d934568_0_3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Mobile devices have become an essential part of human life. We rely on having access to information at our fingertips anywhere, anytime. Additionally, we are accustomed to having on-demand communication.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70" name="Google Shape;470;g373d934568_0_3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6" name="Shape 476"/>
        <p:cNvGrpSpPr/>
        <p:nvPr/>
      </p:nvGrpSpPr>
      <p:grpSpPr>
        <a:xfrm>
          <a:off x="0" y="0"/>
          <a:ext cx="0" cy="0"/>
          <a:chOff x="0" y="0"/>
          <a:chExt cx="0" cy="0"/>
        </a:xfrm>
      </p:grpSpPr>
      <p:sp>
        <p:nvSpPr>
          <p:cNvPr id="477" name="Google Shape;477;g373d934568_0_3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g373d934568_0_3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Mobile Cloud Computing (MCC) is the combination of cloud computing, mobile computing, and wireless networks. In short, MCC uses cloud computing to deliver cloud services to mobile devices.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79" name="Google Shape;479;g373d934568_0_3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g373d934568_0_3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g373d934568_0_3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MCC is nothing new or different from how you currently use your mobile devices. Many of you are mobile-first users, which means you are more comfortable using a touchscreen device than a computer with a keyboard. The point of learning about MCC is to understand the technology from a mobile perspective.</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88" name="Google Shape;488;g373d934568_0_3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3" name="Shape 493"/>
        <p:cNvGrpSpPr/>
        <p:nvPr/>
      </p:nvGrpSpPr>
      <p:grpSpPr>
        <a:xfrm>
          <a:off x="0" y="0"/>
          <a:ext cx="0" cy="0"/>
          <a:chOff x="0" y="0"/>
          <a:chExt cx="0" cy="0"/>
        </a:xfrm>
      </p:grpSpPr>
      <p:sp>
        <p:nvSpPr>
          <p:cNvPr id="494" name="Google Shape;494;g373d934568_0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g373d934568_0_3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MCC combines the strengths of mobile and cloud computing. For example, mobile devices are ubiquitous and portable, but they lack storage and processing power. Cloud computing leverages their strengths of portability to provide access anytime. Mobile users do not need to worry about storage space on their phone if they use cloud computing to automatically backup large files, such as photos and videos. Google Photos, for example, automatically backups pictures to the cloud and can delete copies stored on the mobile device..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496" name="Google Shape;496;g373d934568_0_3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4" name="Shape 504"/>
        <p:cNvGrpSpPr/>
        <p:nvPr/>
      </p:nvGrpSpPr>
      <p:grpSpPr>
        <a:xfrm>
          <a:off x="0" y="0"/>
          <a:ext cx="0" cy="0"/>
          <a:chOff x="0" y="0"/>
          <a:chExt cx="0" cy="0"/>
        </a:xfrm>
      </p:grpSpPr>
      <p:sp>
        <p:nvSpPr>
          <p:cNvPr id="505" name="Google Shape;505;g373d934568_0_3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g373d934568_0_3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Mobile cloud computing at its simplest refers to an infrastructure where both the data storage and the data processing happen outside of the mobile device. This means that all data is sent to the cloud for processing. More commonly, some initial processing happens on the local device before being delivered to the cloud. Additionally, some data remains on the mobile device. Using services in MCC involve using both the mobile network and the cloud service.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07" name="Google Shape;507;g373d934568_0_3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4" name="Shape 514"/>
        <p:cNvGrpSpPr/>
        <p:nvPr/>
      </p:nvGrpSpPr>
      <p:grpSpPr>
        <a:xfrm>
          <a:off x="0" y="0"/>
          <a:ext cx="0" cy="0"/>
          <a:chOff x="0" y="0"/>
          <a:chExt cx="0" cy="0"/>
        </a:xfrm>
      </p:grpSpPr>
      <p:sp>
        <p:nvSpPr>
          <p:cNvPr id="515" name="Google Shape;515;g373d934568_0_3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g373d934568_0_3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image shows a detailed look at the MCC infrastructure. The different components, which require an interface, are the mobile users, mobile network operators, ISPs, and then the application service providers. The only thing different from regular cloud computing is the mobile network operators, such as Beeline. In regular cloud computing, the user usually connects directly to the ISP.</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17" name="Google Shape;517;g373d934568_0_3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2" name="Shape 522"/>
        <p:cNvGrpSpPr/>
        <p:nvPr/>
      </p:nvGrpSpPr>
      <p:grpSpPr>
        <a:xfrm>
          <a:off x="0" y="0"/>
          <a:ext cx="0" cy="0"/>
          <a:chOff x="0" y="0"/>
          <a:chExt cx="0" cy="0"/>
        </a:xfrm>
      </p:grpSpPr>
      <p:sp>
        <p:nvSpPr>
          <p:cNvPr id="523" name="Google Shape;523;g373d934568_0_3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4" name="Google Shape;524;g373d934568_0_3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Using MCC has some advantages.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One advantage is it can extend the battery of the mobile device by processing the data in the cloud.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Another is it improves the data storage on the mobile device by storing data in the cloud.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Additionally, MCC enhances reliability since the data and applications are backed up in the cloud, which protects against a lost or destroyed mobile device.</a:t>
            </a:r>
            <a:endParaRPr b="0" i="0" sz="1200" u="none" cap="none" strike="noStrike">
              <a:solidFill>
                <a:schemeClr val="dk1"/>
              </a:solidFill>
              <a:latin typeface="Calibri"/>
              <a:ea typeface="Calibri"/>
              <a:cs typeface="Calibri"/>
              <a:sym typeface="Calibri"/>
            </a:endParaRPr>
          </a:p>
        </p:txBody>
      </p:sp>
      <p:sp>
        <p:nvSpPr>
          <p:cNvPr id="525" name="Google Shape;525;g373d934568_0_3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1" name="Shape 531"/>
        <p:cNvGrpSpPr/>
        <p:nvPr/>
      </p:nvGrpSpPr>
      <p:grpSpPr>
        <a:xfrm>
          <a:off x="0" y="0"/>
          <a:ext cx="0" cy="0"/>
          <a:chOff x="0" y="0"/>
          <a:chExt cx="0" cy="0"/>
        </a:xfrm>
      </p:grpSpPr>
      <p:sp>
        <p:nvSpPr>
          <p:cNvPr id="532" name="Google Shape;532;g373d934568_0_3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g373d934568_0_3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However, there are some downsides to accessing cloud data using a mobile device. These issues include network latency and limited bandwidth, network availability, and security risks.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34" name="Google Shape;534;g373d934568_0_3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1" name="Shape 541"/>
        <p:cNvGrpSpPr/>
        <p:nvPr/>
      </p:nvGrpSpPr>
      <p:grpSpPr>
        <a:xfrm>
          <a:off x="0" y="0"/>
          <a:ext cx="0" cy="0"/>
          <a:chOff x="0" y="0"/>
          <a:chExt cx="0" cy="0"/>
        </a:xfrm>
      </p:grpSpPr>
      <p:sp>
        <p:nvSpPr>
          <p:cNvPr id="542" name="Google Shape;542;g373d934568_0_3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g373d934568_0_3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Because MCC requires an internet connection, a mobile device will not be able to access the cloud data when outside of the normal operating range. For example, if the user is traveling through an area with spotty or limited cellular coverage, they cannot access their data.</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44" name="Google Shape;544;g373d934568_0_39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0" name="Shape 550"/>
        <p:cNvGrpSpPr/>
        <p:nvPr/>
      </p:nvGrpSpPr>
      <p:grpSpPr>
        <a:xfrm>
          <a:off x="0" y="0"/>
          <a:ext cx="0" cy="0"/>
          <a:chOff x="0" y="0"/>
          <a:chExt cx="0" cy="0"/>
        </a:xfrm>
      </p:grpSpPr>
      <p:sp>
        <p:nvSpPr>
          <p:cNvPr id="551" name="Google Shape;551;g373d934568_0_4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g373d934568_0_4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MCC users face other issues, such as low bandwidth or high latency. Latency is how long it takes the data to get to the server and then back to the device. If the latency is too high, then the server will drop the TCP connection, which results in a connection-timed-out error. If a user is trying to access cloud data using low bandwidth, then the service will be degraded or unavailable if it is not designed to work with low bandwidth. Video streaming is an example of a cloud service that will not work with low bandwidth.</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53" name="Google Shape;553;g373d934568_0_40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9" name="Shape 559"/>
        <p:cNvGrpSpPr/>
        <p:nvPr/>
      </p:nvGrpSpPr>
      <p:grpSpPr>
        <a:xfrm>
          <a:off x="0" y="0"/>
          <a:ext cx="0" cy="0"/>
          <a:chOff x="0" y="0"/>
          <a:chExt cx="0" cy="0"/>
        </a:xfrm>
      </p:grpSpPr>
      <p:sp>
        <p:nvSpPr>
          <p:cNvPr id="560" name="Google Shape;560;g373d934568_0_4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g373d934568_0_4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final issue that MCC users face is security. Not only are they concerned about their cloud data, but they must secure their mobile devices. MCC users often stay logged into their accounts on their mobile device, which means that anyone who accesses the mobile device can also access the cloud data. MCC users need to take care to lock and secure their devices.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562" name="Google Shape;562;g373d934568_0_4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8" name="Shape 568"/>
        <p:cNvGrpSpPr/>
        <p:nvPr/>
      </p:nvGrpSpPr>
      <p:grpSpPr>
        <a:xfrm>
          <a:off x="0" y="0"/>
          <a:ext cx="0" cy="0"/>
          <a:chOff x="0" y="0"/>
          <a:chExt cx="0" cy="0"/>
        </a:xfrm>
      </p:grpSpPr>
      <p:sp>
        <p:nvSpPr>
          <p:cNvPr id="569" name="Google Shape;569;g373d934568_0_4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g373d934568_0_4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MCC has grown substantially with the increase of mobile devices. </a:t>
            </a:r>
            <a:endParaRPr sz="1200">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The internet is moving to a mobile-preferred platform away from preference on desktop computers. </a:t>
            </a:r>
            <a:endParaRPr sz="1200">
              <a:solidFill>
                <a:schemeClr val="dk1"/>
              </a:solidFill>
              <a:latin typeface="Calibri"/>
              <a:ea typeface="Calibri"/>
              <a:cs typeface="Calibri"/>
              <a:sym typeface="Calibri"/>
            </a:endParaRPr>
          </a:p>
          <a:p>
            <a:pPr indent="-304800" lvl="1" marL="914400" marR="0" rtl="0" algn="l">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A primary factor is a convenience of using a mobile device to access web data or internet services on the go instead of waiting to access a desktop computer. </a:t>
            </a:r>
            <a:endParaRPr sz="1200">
              <a:solidFill>
                <a:schemeClr val="dk1"/>
              </a:solidFill>
              <a:latin typeface="Calibri"/>
              <a:ea typeface="Calibri"/>
              <a:cs typeface="Calibri"/>
              <a:sym typeface="Calibri"/>
            </a:endParaRPr>
          </a:p>
          <a:p>
            <a:pPr indent="-304800" lvl="1" marL="914400" marR="0" rtl="0" algn="l">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The focus on mobile technologies drives development and many aspects of mobile computing</a:t>
            </a:r>
            <a:endParaRPr sz="1200">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For example, websites and cloud servers cater to mobile users first and then desktop users second. </a:t>
            </a:r>
            <a:endParaRPr sz="1200">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This move to mobile computing is possible because of technology improvements in both the smartphone hardware and cellular technologies. </a:t>
            </a:r>
            <a:endParaRPr sz="1200">
              <a:solidFill>
                <a:schemeClr val="dk1"/>
              </a:solidFill>
              <a:latin typeface="Calibri"/>
              <a:ea typeface="Calibri"/>
              <a:cs typeface="Calibri"/>
              <a:sym typeface="Calibri"/>
            </a:endParaRPr>
          </a:p>
          <a:p>
            <a:pPr indent="-304800" lvl="1" marL="914400" marR="0" rtl="0" algn="l">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The flagship smartphones are faster, lighter, have longer battery life, and are more efficient to use than their predecessors. </a:t>
            </a:r>
            <a:endParaRPr sz="1200">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Cellular technologies continue to enhance mobile coverage and bandwidth, so mobile users experience fewer places without data coverage</a:t>
            </a:r>
            <a:endParaRPr sz="1200">
              <a:solidFill>
                <a:schemeClr val="dk1"/>
              </a:solidFill>
              <a:latin typeface="Calibri"/>
              <a:ea typeface="Calibri"/>
              <a:cs typeface="Calibri"/>
              <a:sym typeface="Calibri"/>
            </a:endParaRPr>
          </a:p>
          <a:p>
            <a:pPr indent="-304800" lvl="1" marL="914400" marR="0" rtl="0" algn="l">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Data transfer speeds have increased from 3G to 4G technologies. Soon, some markets will have 5G! </a:t>
            </a:r>
            <a:endParaRPr sz="1200">
              <a:solidFill>
                <a:schemeClr val="dk1"/>
              </a:solidFill>
              <a:latin typeface="Calibri"/>
              <a:ea typeface="Calibri"/>
              <a:cs typeface="Calibri"/>
              <a:sym typeface="Calibri"/>
            </a:endParaRPr>
          </a:p>
        </p:txBody>
      </p:sp>
      <p:sp>
        <p:nvSpPr>
          <p:cNvPr id="571" name="Google Shape;571;g373d934568_0_4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7" name="Shape 577"/>
        <p:cNvGrpSpPr/>
        <p:nvPr/>
      </p:nvGrpSpPr>
      <p:grpSpPr>
        <a:xfrm>
          <a:off x="0" y="0"/>
          <a:ext cx="0" cy="0"/>
          <a:chOff x="0" y="0"/>
          <a:chExt cx="0" cy="0"/>
        </a:xfrm>
      </p:grpSpPr>
      <p:sp>
        <p:nvSpPr>
          <p:cNvPr id="578" name="Google Shape;578;g373d934568_0_4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g373d934568_0_4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In summary, mobile technology is technology that is portable.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Examples of mobile devices are laptops, tablets, and mobile phones.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Mobile devices primarily communicate using WiFi, Bluetooth, or cellular technologies.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Mobile Cloud Computing (MCC) is the combination of cloud computing, mobile computing, and wireless networks.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In short, MCC uses cloud computing to deliver cloud services to mobile devices.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MCC combines the strengths of mobile and cloud computing, which uses the mobile device for portability and cloud computing for processing and storing data.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MCC has some key advantages over processing the data on the device itself.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It saves battery consumption, processing power, and storage space by leveraging the benefits of cloud computing. </a:t>
            </a:r>
            <a:endParaRPr/>
          </a:p>
          <a:p>
            <a:pPr indent="-228600" lvl="0" marL="2286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However, there are some downsides to accessing cloud data using a mobile device because cloud computing requires the use of the internet. </a:t>
            </a:r>
            <a:endParaRPr/>
          </a:p>
          <a:p>
            <a:pPr indent="-228600" lvl="1" marL="685800" marR="0" rtl="0" algn="l">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These issues include limited bandwidth, network availability, and security risks.</a:t>
            </a:r>
            <a:endParaRPr b="0" i="0" sz="1200" u="none" cap="none" strike="noStrike">
              <a:solidFill>
                <a:schemeClr val="dk1"/>
              </a:solidFill>
              <a:latin typeface="Calibri"/>
              <a:ea typeface="Calibri"/>
              <a:cs typeface="Calibri"/>
              <a:sym typeface="Calibri"/>
            </a:endParaRPr>
          </a:p>
        </p:txBody>
      </p:sp>
      <p:sp>
        <p:nvSpPr>
          <p:cNvPr id="580" name="Google Shape;580;g373d934568_0_4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4" name="Shape 14"/>
        <p:cNvGrpSpPr/>
        <p:nvPr/>
      </p:nvGrpSpPr>
      <p:grpSpPr>
        <a:xfrm>
          <a:off x="0" y="0"/>
          <a:ext cx="0" cy="0"/>
          <a:chOff x="0" y="0"/>
          <a:chExt cx="0" cy="0"/>
        </a:xfrm>
      </p:grpSpPr>
      <p:sp>
        <p:nvSpPr>
          <p:cNvPr id="15" name="Google Shape;15;p2"/>
          <p:cNvSpPr txBox="1"/>
          <p:nvPr>
            <p:ph type="title"/>
          </p:nvPr>
        </p:nvSpPr>
        <p:spPr>
          <a:xfrm>
            <a:off x="612648"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6" name="Google Shape;16;p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7" name="Google Shape;17;p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8" name="Google Shape;18;p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19" name="Google Shape;19;p2"/>
          <p:cNvSpPr txBox="1"/>
          <p:nvPr>
            <p:ph idx="1" type="body"/>
          </p:nvPr>
        </p:nvSpPr>
        <p:spPr>
          <a:xfrm>
            <a:off x="612648" y="1200150"/>
            <a:ext cx="8153400" cy="3372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lnSpc>
                <a:spcPct val="100000"/>
              </a:lnSpc>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blipFill rotWithShape="1">
          <a:blip r:embed="rId2">
            <a:alphaModFix/>
          </a:blip>
          <a:tile algn="tl" flip="none" tx="0" sx="99997" ty="0" sy="99997"/>
        </a:blipFill>
      </p:bgPr>
    </p:bg>
    <p:spTree>
      <p:nvGrpSpPr>
        <p:cNvPr id="20" name="Shape 20"/>
        <p:cNvGrpSpPr/>
        <p:nvPr/>
      </p:nvGrpSpPr>
      <p:grpSpPr>
        <a:xfrm>
          <a:off x="0" y="0"/>
          <a:ext cx="0" cy="0"/>
          <a:chOff x="0" y="0"/>
          <a:chExt cx="0" cy="0"/>
        </a:xfrm>
      </p:grpSpPr>
      <p:sp>
        <p:nvSpPr>
          <p:cNvPr id="21" name="Google Shape;21;p3"/>
          <p:cNvSpPr txBox="1"/>
          <p:nvPr>
            <p:ph idx="1" type="body"/>
          </p:nvPr>
        </p:nvSpPr>
        <p:spPr>
          <a:xfrm>
            <a:off x="1371601" y="2057400"/>
            <a:ext cx="7123200" cy="12549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u="none" cap="none" strike="noStrike">
                <a:solidFill>
                  <a:schemeClr val="dk2"/>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800" u="none" cap="none" strike="noStrike">
                <a:solidFill>
                  <a:srgbClr val="888888"/>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600" u="none" cap="none" strike="noStrike">
                <a:solidFill>
                  <a:srgbClr val="888888"/>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1400" u="none" cap="none" strike="noStrike">
                <a:solidFill>
                  <a:srgbClr val="888888"/>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1400" u="none" cap="none" strike="noStrike">
                <a:solidFill>
                  <a:srgbClr val="888888"/>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22" name="Google Shape;22;p3"/>
          <p:cNvSpPr/>
          <p:nvPr/>
        </p:nvSpPr>
        <p:spPr>
          <a:xfrm>
            <a:off x="0" y="1143000"/>
            <a:ext cx="9144000" cy="857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3" name="Google Shape;23;p3"/>
          <p:cNvSpPr/>
          <p:nvPr/>
        </p:nvSpPr>
        <p:spPr>
          <a:xfrm>
            <a:off x="0" y="1200150"/>
            <a:ext cx="1295400" cy="742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4" name="Google Shape;24;p3"/>
          <p:cNvSpPr/>
          <p:nvPr/>
        </p:nvSpPr>
        <p:spPr>
          <a:xfrm>
            <a:off x="1371600" y="1200150"/>
            <a:ext cx="7772400" cy="742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5" name="Google Shape;25;p3"/>
          <p:cNvSpPr txBox="1"/>
          <p:nvPr>
            <p:ph type="title"/>
          </p:nvPr>
        </p:nvSpPr>
        <p:spPr>
          <a:xfrm>
            <a:off x="1371600" y="1200150"/>
            <a:ext cx="76200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u="none" cap="none" strike="noStrike">
                <a:solidFill>
                  <a:srgbClr val="FFFFFF"/>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26" name="Google Shape;26;p3"/>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27" name="Google Shape;27;p3"/>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28" name="Google Shape;28;p3"/>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29" name="Shape 29"/>
        <p:cNvGrpSpPr/>
        <p:nvPr/>
      </p:nvGrpSpPr>
      <p:grpSpPr>
        <a:xfrm>
          <a:off x="0" y="0"/>
          <a:ext cx="0" cy="0"/>
          <a:chOff x="0" y="0"/>
          <a:chExt cx="0" cy="0"/>
        </a:xfrm>
      </p:grpSpPr>
      <p:sp>
        <p:nvSpPr>
          <p:cNvPr id="30" name="Google Shape;30;p4"/>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31" name="Google Shape;31;p4"/>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Char char="◻"/>
              <a:defRPr b="0" i="0" sz="220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
        <p:nvSpPr>
          <p:cNvPr id="32" name="Google Shape;32;p4"/>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3" name="Google Shape;33;p4"/>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4" name="Google Shape;34;p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5" name="Shape 35"/>
        <p:cNvGrpSpPr/>
        <p:nvPr/>
      </p:nvGrpSpPr>
      <p:grpSpPr>
        <a:xfrm>
          <a:off x="0" y="0"/>
          <a:ext cx="0" cy="0"/>
          <a:chOff x="0" y="0"/>
          <a:chExt cx="0" cy="0"/>
        </a:xfrm>
      </p:grpSpPr>
      <p:sp>
        <p:nvSpPr>
          <p:cNvPr id="36" name="Google Shape;36;p5"/>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37" name="Google Shape;37;p5"/>
          <p:cNvSpPr txBox="1"/>
          <p:nvPr>
            <p:ph idx="1" type="body"/>
          </p:nvPr>
        </p:nvSpPr>
        <p:spPr>
          <a:xfrm>
            <a:off x="609600"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30200" lvl="5" marL="2743200" marR="0" rtl="0" algn="l">
              <a:spcBef>
                <a:spcPts val="360"/>
              </a:spcBef>
              <a:spcAft>
                <a:spcPts val="0"/>
              </a:spcAft>
              <a:buClr>
                <a:schemeClr val="accent1"/>
              </a:buClr>
              <a:buSzPts val="16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8" name="Google Shape;38;p5"/>
          <p:cNvSpPr txBox="1"/>
          <p:nvPr>
            <p:ph idx="2" type="body"/>
          </p:nvPr>
        </p:nvSpPr>
        <p:spPr>
          <a:xfrm>
            <a:off x="4844901"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9" name="Google Shape;39;p5"/>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40" name="Google Shape;40;p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41" name="Google Shape;41;p5"/>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dk2"/>
        </a:solidFill>
      </p:bgPr>
    </p:bg>
    <p:spTree>
      <p:nvGrpSpPr>
        <p:cNvPr id="42" name="Shape 42"/>
        <p:cNvGrpSpPr/>
        <p:nvPr/>
      </p:nvGrpSpPr>
      <p:grpSpPr>
        <a:xfrm>
          <a:off x="0" y="0"/>
          <a:ext cx="0" cy="0"/>
          <a:chOff x="0" y="0"/>
          <a:chExt cx="0" cy="0"/>
        </a:xfrm>
      </p:grpSpPr>
      <p:sp>
        <p:nvSpPr>
          <p:cNvPr id="43" name="Google Shape;43;p6"/>
          <p:cNvSpPr/>
          <p:nvPr/>
        </p:nvSpPr>
        <p:spPr>
          <a:xfrm>
            <a:off x="0" y="4478274"/>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4" name="Google Shape;44;p6"/>
          <p:cNvSpPr/>
          <p:nvPr/>
        </p:nvSpPr>
        <p:spPr>
          <a:xfrm>
            <a:off x="-9144" y="4539996"/>
            <a:ext cx="22494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5" name="Google Shape;45;p6"/>
          <p:cNvSpPr/>
          <p:nvPr/>
        </p:nvSpPr>
        <p:spPr>
          <a:xfrm>
            <a:off x="2359152" y="4533138"/>
            <a:ext cx="67848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6" name="Google Shape;46;p6"/>
          <p:cNvSpPr txBox="1"/>
          <p:nvPr>
            <p:ph type="ctrTitle"/>
          </p:nvPr>
        </p:nvSpPr>
        <p:spPr>
          <a:xfrm>
            <a:off x="2362200" y="3028950"/>
            <a:ext cx="6477000" cy="13716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Clr>
                <a:schemeClr val="lt2"/>
              </a:buClr>
              <a:buSzPts val="3000"/>
              <a:buFont typeface="Questrial"/>
              <a:buNone/>
              <a:defRPr b="0" i="0" sz="4400" u="none" cap="none" strike="noStrike">
                <a:solidFill>
                  <a:schemeClr val="lt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47" name="Google Shape;47;p6"/>
          <p:cNvSpPr txBox="1"/>
          <p:nvPr>
            <p:ph idx="1" type="subTitle"/>
          </p:nvPr>
        </p:nvSpPr>
        <p:spPr>
          <a:xfrm>
            <a:off x="2362200" y="4537528"/>
            <a:ext cx="6705600" cy="514500"/>
          </a:xfrm>
          <a:prstGeom prst="rect">
            <a:avLst/>
          </a:prstGeom>
          <a:noFill/>
          <a:ln>
            <a:noFill/>
          </a:ln>
        </p:spPr>
        <p:txBody>
          <a:bodyPr anchorCtr="0" anchor="ctr" bIns="91425" lIns="91425" spcFirstLastPara="1" rIns="91425" wrap="square" tIns="91425"/>
          <a:lstStyle>
            <a:lvl1pPr indent="0" lvl="0" marL="0" marR="0" rtl="0" algn="l">
              <a:spcBef>
                <a:spcPts val="700"/>
              </a:spcBef>
              <a:spcAft>
                <a:spcPts val="0"/>
              </a:spcAft>
              <a:buClr>
                <a:schemeClr val="accent2"/>
              </a:buClr>
              <a:buSzPts val="2200"/>
              <a:buFont typeface="Noto Sans Symbols"/>
              <a:buNone/>
              <a:defRPr b="0" i="0" sz="2600" u="none" cap="none" strike="noStrike">
                <a:solidFill>
                  <a:srgbClr val="FFFFFF"/>
                </a:solidFill>
                <a:latin typeface="Questrial"/>
                <a:ea typeface="Questrial"/>
                <a:cs typeface="Questrial"/>
                <a:sym typeface="Questrial"/>
              </a:defRPr>
            </a:lvl1pPr>
            <a:lvl2pPr indent="0" lvl="1" marL="457200" marR="0" rtl="0" algn="ctr">
              <a:spcBef>
                <a:spcPts val="550"/>
              </a:spcBef>
              <a:spcAft>
                <a:spcPts val="0"/>
              </a:spcAft>
              <a:buClr>
                <a:schemeClr val="accent1"/>
              </a:buClr>
              <a:buSzPts val="1800"/>
              <a:buFont typeface="Noto Sans Symbols"/>
              <a:buNone/>
              <a:defRPr b="0" i="0" sz="2600" u="none" cap="none" strike="noStrike">
                <a:solidFill>
                  <a:schemeClr val="lt1"/>
                </a:solidFill>
                <a:latin typeface="Questrial"/>
                <a:ea typeface="Questrial"/>
                <a:cs typeface="Questrial"/>
                <a:sym typeface="Questrial"/>
              </a:defRPr>
            </a:lvl2pPr>
            <a:lvl3pPr indent="0" lvl="2" marL="914400" marR="0" rtl="0" algn="ctr">
              <a:spcBef>
                <a:spcPts val="500"/>
              </a:spcBef>
              <a:spcAft>
                <a:spcPts val="0"/>
              </a:spcAft>
              <a:buClr>
                <a:schemeClr val="accent2"/>
              </a:buClr>
              <a:buSzPts val="1600"/>
              <a:buFont typeface="Noto Sans Symbols"/>
              <a:buNone/>
              <a:defRPr b="0" i="0" sz="2300" u="none" cap="none" strike="noStrike">
                <a:solidFill>
                  <a:schemeClr val="lt1"/>
                </a:solidFill>
                <a:latin typeface="Questrial"/>
                <a:ea typeface="Questrial"/>
                <a:cs typeface="Questrial"/>
                <a:sym typeface="Questrial"/>
              </a:defRPr>
            </a:lvl3pPr>
            <a:lvl4pPr indent="0" lvl="3" marL="1371600" marR="0" rtl="0" algn="ctr">
              <a:spcBef>
                <a:spcPts val="400"/>
              </a:spcBef>
              <a:spcAft>
                <a:spcPts val="0"/>
              </a:spcAft>
              <a:buClr>
                <a:schemeClr val="accent3"/>
              </a:buClr>
              <a:buSzPts val="1400"/>
              <a:buFont typeface="Noto Sans Symbols"/>
              <a:buNone/>
              <a:defRPr b="0" i="0" sz="2000" u="none" cap="none" strike="noStrike">
                <a:solidFill>
                  <a:schemeClr val="lt1"/>
                </a:solidFill>
                <a:latin typeface="Questrial"/>
                <a:ea typeface="Questrial"/>
                <a:cs typeface="Questrial"/>
                <a:sym typeface="Questrial"/>
              </a:defRPr>
            </a:lvl4pPr>
            <a:lvl5pPr indent="0" lvl="4" marL="1828800" marR="0" rtl="0" algn="ctr">
              <a:spcBef>
                <a:spcPts val="400"/>
              </a:spcBef>
              <a:spcAft>
                <a:spcPts val="0"/>
              </a:spcAft>
              <a:buClr>
                <a:schemeClr val="accent4"/>
              </a:buClr>
              <a:buSzPts val="1400"/>
              <a:buFont typeface="Noto Sans Symbols"/>
              <a:buNone/>
              <a:defRPr b="0" i="0" sz="2000" u="none" cap="none" strike="noStrike">
                <a:solidFill>
                  <a:schemeClr val="lt1"/>
                </a:solidFill>
                <a:latin typeface="Questrial"/>
                <a:ea typeface="Questrial"/>
                <a:cs typeface="Questrial"/>
                <a:sym typeface="Questrial"/>
              </a:defRPr>
            </a:lvl5pPr>
            <a:lvl6pPr indent="0" lvl="5" marL="2286000" marR="0" rtl="0" algn="ctr">
              <a:spcBef>
                <a:spcPts val="360"/>
              </a:spcBef>
              <a:spcAft>
                <a:spcPts val="0"/>
              </a:spcAft>
              <a:buClr>
                <a:schemeClr val="accent1"/>
              </a:buClr>
              <a:buSzPts val="1400"/>
              <a:buFont typeface="Noto Sans Symbols"/>
              <a:buNone/>
              <a:defRPr b="0" i="0" sz="1800" u="none" cap="none" strike="noStrike">
                <a:solidFill>
                  <a:schemeClr val="lt1"/>
                </a:solidFill>
                <a:latin typeface="Questrial"/>
                <a:ea typeface="Questrial"/>
                <a:cs typeface="Questrial"/>
                <a:sym typeface="Questrial"/>
              </a:defRPr>
            </a:lvl6pPr>
            <a:lvl7pPr indent="0" lvl="6" marL="2743200" marR="0" rtl="0" algn="ctr">
              <a:spcBef>
                <a:spcPts val="360"/>
              </a:spcBef>
              <a:spcAft>
                <a:spcPts val="0"/>
              </a:spcAft>
              <a:buClr>
                <a:schemeClr val="accent2"/>
              </a:buClr>
              <a:buSzPts val="1700"/>
              <a:buFont typeface="Noto Sans Symbols"/>
              <a:buNone/>
              <a:defRPr b="0" i="0" sz="1800" u="none" cap="none" strike="noStrike">
                <a:solidFill>
                  <a:schemeClr val="lt1"/>
                </a:solidFill>
                <a:latin typeface="Questrial"/>
                <a:ea typeface="Questrial"/>
                <a:cs typeface="Questrial"/>
                <a:sym typeface="Questrial"/>
              </a:defRPr>
            </a:lvl7pPr>
            <a:lvl8pPr indent="0" lvl="7" marL="3200400" marR="0" rtl="0" algn="ctr">
              <a:spcBef>
                <a:spcPts val="360"/>
              </a:spcBef>
              <a:spcAft>
                <a:spcPts val="0"/>
              </a:spcAft>
              <a:buClr>
                <a:schemeClr val="accent3"/>
              </a:buClr>
              <a:buSzPts val="1400"/>
              <a:buFont typeface="Noto Sans Symbols"/>
              <a:buNone/>
              <a:defRPr b="0" i="0" sz="1800" u="none" cap="none" strike="noStrike">
                <a:solidFill>
                  <a:schemeClr val="lt1"/>
                </a:solidFill>
                <a:latin typeface="Questrial"/>
                <a:ea typeface="Questrial"/>
                <a:cs typeface="Questrial"/>
                <a:sym typeface="Questrial"/>
              </a:defRPr>
            </a:lvl8pPr>
            <a:lvl9pPr indent="0" lvl="8" marL="3657600" marR="0" rtl="0" algn="ctr">
              <a:spcBef>
                <a:spcPts val="360"/>
              </a:spcBef>
              <a:spcAft>
                <a:spcPts val="0"/>
              </a:spcAft>
              <a:buClr>
                <a:schemeClr val="accent4"/>
              </a:buClr>
              <a:buSzPts val="1400"/>
              <a:buFont typeface="Noto Sans Symbols"/>
              <a:buNone/>
              <a:defRPr b="0" i="0" sz="1800" u="none" cap="none" strike="noStrike">
                <a:solidFill>
                  <a:schemeClr val="lt1"/>
                </a:solidFill>
                <a:latin typeface="Questrial"/>
                <a:ea typeface="Questrial"/>
                <a:cs typeface="Questrial"/>
                <a:sym typeface="Questrial"/>
              </a:defRPr>
            </a:lvl9pPr>
          </a:lstStyle>
          <a:p/>
        </p:txBody>
      </p:sp>
      <p:sp>
        <p:nvSpPr>
          <p:cNvPr id="48" name="Google Shape;48;p6"/>
          <p:cNvSpPr txBox="1"/>
          <p:nvPr>
            <p:ph idx="10" type="dt"/>
          </p:nvPr>
        </p:nvSpPr>
        <p:spPr>
          <a:xfrm>
            <a:off x="76200" y="4551524"/>
            <a:ext cx="2057400" cy="5145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2000" u="none" cap="none" strike="noStrike">
                <a:solidFill>
                  <a:srgbClr val="FFFFFF"/>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49" name="Google Shape;49;p6"/>
          <p:cNvSpPr txBox="1"/>
          <p:nvPr>
            <p:ph idx="11" type="ftr"/>
          </p:nvPr>
        </p:nvSpPr>
        <p:spPr>
          <a:xfrm>
            <a:off x="2085393" y="177404"/>
            <a:ext cx="5867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lt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50" name="Google Shape;50;p6"/>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lt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lt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lt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lt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lt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lt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lt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lt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lt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51" name="Shape 51"/>
        <p:cNvGrpSpPr/>
        <p:nvPr/>
      </p:nvGrpSpPr>
      <p:grpSpPr>
        <a:xfrm>
          <a:off x="0" y="0"/>
          <a:ext cx="0" cy="0"/>
          <a:chOff x="0" y="0"/>
          <a:chExt cx="0" cy="0"/>
        </a:xfrm>
      </p:grpSpPr>
      <p:sp>
        <p:nvSpPr>
          <p:cNvPr id="52" name="Google Shape;52;p7"/>
          <p:cNvSpPr txBox="1"/>
          <p:nvPr>
            <p:ph type="title"/>
          </p:nvPr>
        </p:nvSpPr>
        <p:spPr>
          <a:xfrm>
            <a:off x="533400" y="204787"/>
            <a:ext cx="81534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3" name="Google Shape;53;p7"/>
          <p:cNvSpPr txBox="1"/>
          <p:nvPr>
            <p:ph idx="1" type="body"/>
          </p:nvPr>
        </p:nvSpPr>
        <p:spPr>
          <a:xfrm>
            <a:off x="609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4" name="Google Shape;54;p7"/>
          <p:cNvSpPr txBox="1"/>
          <p:nvPr>
            <p:ph idx="2" type="body"/>
          </p:nvPr>
        </p:nvSpPr>
        <p:spPr>
          <a:xfrm>
            <a:off x="4800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5" name="Google Shape;55;p7"/>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6" name="Google Shape;56;p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57" name="Google Shape;57;p7"/>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8" name="Google Shape;58;p7"/>
          <p:cNvSpPr txBox="1"/>
          <p:nvPr>
            <p:ph idx="3" type="body"/>
          </p:nvPr>
        </p:nvSpPr>
        <p:spPr>
          <a:xfrm>
            <a:off x="609600" y="1314450"/>
            <a:ext cx="3886200" cy="480000"/>
          </a:xfrm>
          <a:prstGeom prst="rect">
            <a:avLst/>
          </a:prstGeom>
          <a:solidFill>
            <a:schemeClr val="accent2"/>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9" name="Google Shape;59;p7"/>
          <p:cNvSpPr txBox="1"/>
          <p:nvPr>
            <p:ph idx="4" type="body"/>
          </p:nvPr>
        </p:nvSpPr>
        <p:spPr>
          <a:xfrm>
            <a:off x="4800600" y="1314450"/>
            <a:ext cx="3886200" cy="480000"/>
          </a:xfrm>
          <a:prstGeom prst="rect">
            <a:avLst/>
          </a:prstGeom>
          <a:solidFill>
            <a:schemeClr val="accent4"/>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0" name="Shape 60"/>
        <p:cNvGrpSpPr/>
        <p:nvPr/>
      </p:nvGrpSpPr>
      <p:grpSpPr>
        <a:xfrm>
          <a:off x="0" y="0"/>
          <a:ext cx="0" cy="0"/>
          <a:chOff x="0" y="0"/>
          <a:chExt cx="0" cy="0"/>
        </a:xfrm>
      </p:grpSpPr>
      <p:sp>
        <p:nvSpPr>
          <p:cNvPr id="61" name="Google Shape;61;p8"/>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62" name="Google Shape;62;p8"/>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3" name="Google Shape;63;p8"/>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4" name="Google Shape;64;p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spTree>
      <p:nvGrpSpPr>
        <p:cNvPr id="65" name="Shape 65"/>
        <p:cNvGrpSpPr/>
        <p:nvPr/>
      </p:nvGrpSpPr>
      <p:grpSpPr>
        <a:xfrm>
          <a:off x="0" y="0"/>
          <a:ext cx="0" cy="0"/>
          <a:chOff x="0" y="0"/>
          <a:chExt cx="0" cy="0"/>
        </a:xfrm>
      </p:grpSpPr>
      <p:sp>
        <p:nvSpPr>
          <p:cNvPr id="66" name="Google Shape;66;p9"/>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7" name="Google Shape;67;p9"/>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8" name="Google Shape;68;p9"/>
          <p:cNvSpPr txBox="1"/>
          <p:nvPr>
            <p:ph idx="12" type="sldNum"/>
          </p:nvPr>
        </p:nvSpPr>
        <p:spPr>
          <a:xfrm>
            <a:off x="0" y="4686300"/>
            <a:ext cx="5334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9" name="Shape 69"/>
        <p:cNvGrpSpPr/>
        <p:nvPr/>
      </p:nvGrpSpPr>
      <p:grpSpPr>
        <a:xfrm>
          <a:off x="0" y="0"/>
          <a:ext cx="0" cy="0"/>
          <a:chOff x="0" y="0"/>
          <a:chExt cx="0" cy="0"/>
        </a:xfrm>
      </p:grpSpPr>
      <p:sp>
        <p:nvSpPr>
          <p:cNvPr id="70" name="Google Shape;70;p10"/>
          <p:cNvSpPr txBox="1"/>
          <p:nvPr>
            <p:ph type="title"/>
          </p:nvPr>
        </p:nvSpPr>
        <p:spPr>
          <a:xfrm>
            <a:off x="609600" y="204787"/>
            <a:ext cx="80772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1" name="Google Shape;71;p10"/>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2" name="Google Shape;72;p10"/>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3" name="Google Shape;73;p1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74" name="Google Shape;74;p10"/>
          <p:cNvSpPr txBox="1"/>
          <p:nvPr>
            <p:ph idx="1" type="body"/>
          </p:nvPr>
        </p:nvSpPr>
        <p:spPr>
          <a:xfrm>
            <a:off x="609600" y="1314450"/>
            <a:ext cx="1600200" cy="3257700"/>
          </a:xfrm>
          <a:prstGeom prst="rect">
            <a:avLst/>
          </a:prstGeom>
          <a:solidFill>
            <a:schemeClr val="accent2"/>
          </a:solidFill>
          <a:ln cap="sq" cmpd="dbl" w="50800">
            <a:solidFill>
              <a:schemeClr val="accent2"/>
            </a:solidFill>
            <a:prstDash val="solid"/>
            <a:miter lim="800000"/>
            <a:headEnd len="sm" w="sm" type="none"/>
            <a:tailEnd len="sm" w="sm" type="none"/>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800" u="none" cap="none" strike="noStrike">
                <a:solidFill>
                  <a:schemeClr val="dk1"/>
                </a:solidFill>
                <a:latin typeface="Questrial"/>
                <a:ea typeface="Questrial"/>
                <a:cs typeface="Questrial"/>
                <a:sym typeface="Questrial"/>
              </a:defRPr>
            </a:lvl1pPr>
            <a:lvl2pPr indent="-228600" lvl="1" marL="914400" marR="0" rtl="0" algn="l">
              <a:spcBef>
                <a:spcPts val="100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5" name="Google Shape;75;p10"/>
          <p:cNvSpPr txBox="1"/>
          <p:nvPr>
            <p:ph idx="2" type="body"/>
          </p:nvPr>
        </p:nvSpPr>
        <p:spPr>
          <a:xfrm>
            <a:off x="2362200" y="1314450"/>
            <a:ext cx="6400800" cy="33147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bg>
      <p:bgPr>
        <a:blipFill rotWithShape="1">
          <a:blip r:embed="rId2">
            <a:alphaModFix/>
          </a:blip>
          <a:tile algn="tl" flip="none" tx="0" sx="99997" ty="0" sy="99997"/>
        </a:blipFill>
      </p:bgPr>
    </p:bg>
    <p:spTree>
      <p:nvGrpSpPr>
        <p:cNvPr id="76" name="Shape 76"/>
        <p:cNvGrpSpPr/>
        <p:nvPr/>
      </p:nvGrpSpPr>
      <p:grpSpPr>
        <a:xfrm>
          <a:off x="0" y="0"/>
          <a:ext cx="0" cy="0"/>
          <a:chOff x="0" y="0"/>
          <a:chExt cx="0" cy="0"/>
        </a:xfrm>
      </p:grpSpPr>
      <p:sp>
        <p:nvSpPr>
          <p:cNvPr id="77" name="Google Shape;77;p11"/>
          <p:cNvSpPr txBox="1"/>
          <p:nvPr>
            <p:ph idx="1" type="body"/>
          </p:nvPr>
        </p:nvSpPr>
        <p:spPr>
          <a:xfrm>
            <a:off x="1600200" y="4114800"/>
            <a:ext cx="7315200" cy="5145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700" u="none" cap="none" strike="noStrike">
                <a:solidFill>
                  <a:schemeClr val="dk1"/>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8" name="Google Shape;78;p11"/>
          <p:cNvSpPr/>
          <p:nvPr/>
        </p:nvSpPr>
        <p:spPr>
          <a:xfrm>
            <a:off x="-9144" y="3429000"/>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79" name="Google Shape;79;p11"/>
          <p:cNvSpPr/>
          <p:nvPr/>
        </p:nvSpPr>
        <p:spPr>
          <a:xfrm>
            <a:off x="-9144" y="3497580"/>
            <a:ext cx="14631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0" name="Google Shape;80;p11"/>
          <p:cNvSpPr/>
          <p:nvPr/>
        </p:nvSpPr>
        <p:spPr>
          <a:xfrm>
            <a:off x="1545336" y="3490722"/>
            <a:ext cx="75987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1" name="Google Shape;81;p11"/>
          <p:cNvSpPr txBox="1"/>
          <p:nvPr>
            <p:ph type="title"/>
          </p:nvPr>
        </p:nvSpPr>
        <p:spPr>
          <a:xfrm>
            <a:off x="1600200" y="3486150"/>
            <a:ext cx="7315200" cy="514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sz="2800" u="none" cap="none" strike="noStrike">
                <a:solidFill>
                  <a:srgbClr val="FFFFFF"/>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82" name="Google Shape;82;p11"/>
          <p:cNvSpPr/>
          <p:nvPr/>
        </p:nvSpPr>
        <p:spPr>
          <a:xfrm>
            <a:off x="1447800" y="0"/>
            <a:ext cx="100500" cy="5150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3" name="Google Shape;83;p11"/>
          <p:cNvSpPr txBox="1"/>
          <p:nvPr>
            <p:ph idx="10" type="dt"/>
          </p:nvPr>
        </p:nvSpPr>
        <p:spPr>
          <a:xfrm>
            <a:off x="62484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4" name="Google Shape;84;p11"/>
          <p:cNvSpPr txBox="1"/>
          <p:nvPr>
            <p:ph idx="12" type="sldNum"/>
          </p:nvPr>
        </p:nvSpPr>
        <p:spPr>
          <a:xfrm>
            <a:off x="0" y="3500437"/>
            <a:ext cx="1447800" cy="4977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8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8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8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8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8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8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8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8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8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85" name="Google Shape;85;p11"/>
          <p:cNvSpPr txBox="1"/>
          <p:nvPr>
            <p:ph idx="11" type="ftr"/>
          </p:nvPr>
        </p:nvSpPr>
        <p:spPr>
          <a:xfrm>
            <a:off x="1600200" y="4686155"/>
            <a:ext cx="4572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6" name="Google Shape;86;p11"/>
          <p:cNvSpPr/>
          <p:nvPr>
            <p:ph idx="2" type="pic"/>
          </p:nvPr>
        </p:nvSpPr>
        <p:spPr>
          <a:xfrm>
            <a:off x="1560576" y="0"/>
            <a:ext cx="7583400" cy="3426600"/>
          </a:xfrm>
          <a:prstGeom prst="rect">
            <a:avLst/>
          </a:prstGeom>
          <a:solidFill>
            <a:srgbClr val="D4D4D5"/>
          </a:solidFill>
          <a:ln>
            <a:noFill/>
          </a:ln>
        </p:spPr>
        <p:txBody>
          <a:bodyPr anchorCtr="0" anchor="t" bIns="91425" lIns="91425" spcFirstLastPara="1" rIns="91425" wrap="square" tIns="91425"/>
          <a:lstStyle>
            <a:lvl1pPr indent="0" lvl="0" marL="0" marR="0" rtl="0" algn="l">
              <a:spcBef>
                <a:spcPts val="700"/>
              </a:spcBef>
              <a:spcAft>
                <a:spcPts val="0"/>
              </a:spcAft>
              <a:buClr>
                <a:schemeClr val="accent2"/>
              </a:buClr>
              <a:buSzPts val="1400"/>
              <a:buFont typeface="Noto Sans Symbols"/>
              <a:buNone/>
              <a:defRPr b="0" i="0" sz="3200" u="none" cap="none" strike="noStrike">
                <a:solidFill>
                  <a:schemeClr val="dk1"/>
                </a:solidFill>
                <a:latin typeface="Questrial"/>
                <a:ea typeface="Questrial"/>
                <a:cs typeface="Questrial"/>
                <a:sym typeface="Questrial"/>
              </a:defRPr>
            </a:lvl1pPr>
            <a:lvl2pPr indent="-284480" lvl="1" marL="64008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228600" lvl="2" marL="9144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228600" lvl="3" marL="13716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228600" lvl="4" marL="18288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236220" lvl="5" marL="210312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231139" lvl="6" marL="237744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238760" lvl="7" marL="265176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233679" lvl="8" marL="292608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87" name="Shape 87"/>
        <p:cNvGrpSpPr/>
        <p:nvPr/>
      </p:nvGrpSpPr>
      <p:grpSpPr>
        <a:xfrm>
          <a:off x="0" y="0"/>
          <a:ext cx="0" cy="0"/>
          <a:chOff x="0" y="0"/>
          <a:chExt cx="0" cy="0"/>
        </a:xfrm>
      </p:grpSpPr>
      <p:sp>
        <p:nvSpPr>
          <p:cNvPr id="88" name="Google Shape;88;p12"/>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89" name="Google Shape;89;p12"/>
          <p:cNvSpPr txBox="1"/>
          <p:nvPr>
            <p:ph idx="1" type="body"/>
          </p:nvPr>
        </p:nvSpPr>
        <p:spPr>
          <a:xfrm rot="5400000">
            <a:off x="2991948" y="-1179150"/>
            <a:ext cx="3394800" cy="81534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0" name="Google Shape;90;p1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1" name="Google Shape;91;p1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2" name="Google Shape;92;p1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bg>
      <p:bgPr>
        <a:solidFill>
          <a:schemeClr val="lt1"/>
        </a:solidFill>
      </p:bgPr>
    </p:bg>
    <p:spTree>
      <p:nvGrpSpPr>
        <p:cNvPr id="93" name="Shape 93"/>
        <p:cNvGrpSpPr/>
        <p:nvPr/>
      </p:nvGrpSpPr>
      <p:grpSpPr>
        <a:xfrm>
          <a:off x="0" y="0"/>
          <a:ext cx="0" cy="0"/>
          <a:chOff x="0" y="0"/>
          <a:chExt cx="0" cy="0"/>
        </a:xfrm>
      </p:grpSpPr>
      <p:sp>
        <p:nvSpPr>
          <p:cNvPr id="94" name="Google Shape;94;p13"/>
          <p:cNvSpPr txBox="1"/>
          <p:nvPr>
            <p:ph type="title"/>
          </p:nvPr>
        </p:nvSpPr>
        <p:spPr>
          <a:xfrm rot="5400000">
            <a:off x="5513250" y="1497151"/>
            <a:ext cx="4137300" cy="20574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95" name="Google Shape;95;p13"/>
          <p:cNvSpPr txBox="1"/>
          <p:nvPr>
            <p:ph idx="1" type="body"/>
          </p:nvPr>
        </p:nvSpPr>
        <p:spPr>
          <a:xfrm rot="5400000">
            <a:off x="1169850" y="-255450"/>
            <a:ext cx="4137300" cy="55626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6" name="Google Shape;96;p13"/>
          <p:cNvSpPr txBox="1"/>
          <p:nvPr>
            <p:ph idx="10" type="dt"/>
          </p:nvPr>
        </p:nvSpPr>
        <p:spPr>
          <a:xfrm>
            <a:off x="6553200" y="4686302"/>
            <a:ext cx="22098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7" name="Google Shape;97;p13"/>
          <p:cNvSpPr txBox="1"/>
          <p:nvPr>
            <p:ph idx="11" type="ftr"/>
          </p:nvPr>
        </p:nvSpPr>
        <p:spPr>
          <a:xfrm>
            <a:off x="457202" y="4686156"/>
            <a:ext cx="5573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8" name="Google Shape;98;p13"/>
          <p:cNvSpPr/>
          <p:nvPr/>
        </p:nvSpPr>
        <p:spPr>
          <a:xfrm>
            <a:off x="6096318" y="0"/>
            <a:ext cx="3201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99" name="Google Shape;99;p13"/>
          <p:cNvSpPr/>
          <p:nvPr/>
        </p:nvSpPr>
        <p:spPr>
          <a:xfrm>
            <a:off x="6142038" y="457200"/>
            <a:ext cx="228600" cy="4686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0" name="Google Shape;100;p13"/>
          <p:cNvSpPr/>
          <p:nvPr/>
        </p:nvSpPr>
        <p:spPr>
          <a:xfrm>
            <a:off x="6142038" y="0"/>
            <a:ext cx="228600" cy="399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1" name="Google Shape;101;p13"/>
          <p:cNvSpPr txBox="1"/>
          <p:nvPr>
            <p:ph idx="12" type="sldNum"/>
          </p:nvPr>
        </p:nvSpPr>
        <p:spPr>
          <a:xfrm rot="5400000">
            <a:off x="6056376" y="77700"/>
            <a:ext cx="399900" cy="2445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 name="Google Shape;7;p1"/>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lnSpc>
                <a:spcPct val="115000"/>
              </a:lnSpc>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36550" lvl="6" marL="3200400" marR="0" rtl="0" algn="l">
              <a:lnSpc>
                <a:spcPct val="100000"/>
              </a:lnSpc>
              <a:spcBef>
                <a:spcPts val="360"/>
              </a:spcBef>
              <a:spcAft>
                <a:spcPts val="0"/>
              </a:spcAft>
              <a:buClr>
                <a:schemeClr val="accent2"/>
              </a:buClr>
              <a:buSzPts val="17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8" name="Google Shape;8;p1"/>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 name="Google Shape;9;p1"/>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 name="Google Shape;10;p1"/>
          <p:cNvSpPr/>
          <p:nvPr/>
        </p:nvSpPr>
        <p:spPr>
          <a:xfrm>
            <a:off x="0" y="925830"/>
            <a:ext cx="9144000" cy="240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1" name="Google Shape;11;p1"/>
          <p:cNvSpPr/>
          <p:nvPr/>
        </p:nvSpPr>
        <p:spPr>
          <a:xfrm>
            <a:off x="0" y="960120"/>
            <a:ext cx="533400" cy="1713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2" name="Google Shape;12;p1"/>
          <p:cNvSpPr/>
          <p:nvPr/>
        </p:nvSpPr>
        <p:spPr>
          <a:xfrm>
            <a:off x="590550" y="960120"/>
            <a:ext cx="8553600" cy="171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3" name="Google Shape;13;p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5.jpg"/><Relationship Id="rId4" Type="http://schemas.openxmlformats.org/officeDocument/2006/relationships/image" Target="../media/image26.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1.jpg"/><Relationship Id="rId4" Type="http://schemas.openxmlformats.org/officeDocument/2006/relationships/image" Target="../media/image47.png"/><Relationship Id="rId5" Type="http://schemas.openxmlformats.org/officeDocument/2006/relationships/image" Target="../media/image3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21.png"/><Relationship Id="rId5" Type="http://schemas.openxmlformats.org/officeDocument/2006/relationships/image" Target="../media/image22.jpg"/><Relationship Id="rId6" Type="http://schemas.openxmlformats.org/officeDocument/2006/relationships/image" Target="../media/image28.jpg"/><Relationship Id="rId7"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4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 Id="rId3" Type="http://schemas.openxmlformats.org/officeDocument/2006/relationships/image" Target="../media/image4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3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46.png"/><Relationship Id="rId4" Type="http://schemas.openxmlformats.org/officeDocument/2006/relationships/image" Target="../media/image4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4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4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4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4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4"/>
          <p:cNvSpPr txBox="1"/>
          <p:nvPr>
            <p:ph type="ctrTitle"/>
          </p:nvPr>
        </p:nvSpPr>
        <p:spPr>
          <a:xfrm>
            <a:off x="361950" y="600075"/>
            <a:ext cx="8324850" cy="616873"/>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2"/>
              </a:buClr>
              <a:buSzPts val="3600"/>
              <a:buFont typeface="Questrial"/>
              <a:buNone/>
            </a:pPr>
            <a:r>
              <a:rPr b="0" i="0" lang="en" sz="3600" u="none" cap="none" strike="noStrike">
                <a:solidFill>
                  <a:schemeClr val="lt2"/>
                </a:solidFill>
                <a:latin typeface="Questrial"/>
                <a:ea typeface="Questrial"/>
                <a:cs typeface="Questrial"/>
                <a:sym typeface="Questrial"/>
              </a:rPr>
              <a:t>10. CLOUD AND MOBILE </a:t>
            </a:r>
            <a:endParaRPr b="0" i="0" sz="3600" u="none" cap="none" strike="noStrike">
              <a:solidFill>
                <a:schemeClr val="lt2"/>
              </a:solidFill>
              <a:latin typeface="Questrial"/>
              <a:ea typeface="Questrial"/>
              <a:cs typeface="Questrial"/>
              <a:sym typeface="Questrial"/>
            </a:endParaRPr>
          </a:p>
          <a:p>
            <a:pPr indent="0" lvl="0" marL="0" marR="0" rtl="0" algn="l">
              <a:spcBef>
                <a:spcPts val="0"/>
              </a:spcBef>
              <a:spcAft>
                <a:spcPts val="0"/>
              </a:spcAft>
              <a:buClr>
                <a:schemeClr val="lt2"/>
              </a:buClr>
              <a:buSzPts val="3600"/>
              <a:buFont typeface="Questrial"/>
              <a:buNone/>
            </a:pPr>
            <a:r>
              <a:rPr lang="en" sz="3600"/>
              <a:t>       </a:t>
            </a:r>
            <a:r>
              <a:rPr b="0" i="0" lang="en" sz="3600" u="none" cap="none" strike="noStrike">
                <a:solidFill>
                  <a:schemeClr val="lt2"/>
                </a:solidFill>
                <a:latin typeface="Questrial"/>
                <a:ea typeface="Questrial"/>
                <a:cs typeface="Questrial"/>
                <a:sym typeface="Questrial"/>
              </a:rPr>
              <a:t>TECHNOLOGIES</a:t>
            </a:r>
            <a:endParaRPr b="0" i="0" sz="3200" u="none" cap="none" strike="noStrike">
              <a:solidFill>
                <a:schemeClr val="lt2"/>
              </a:solidFill>
              <a:latin typeface="Questrial"/>
              <a:ea typeface="Questrial"/>
              <a:cs typeface="Questrial"/>
              <a:sym typeface="Questrial"/>
            </a:endParaRPr>
          </a:p>
        </p:txBody>
      </p:sp>
      <p:sp>
        <p:nvSpPr>
          <p:cNvPr id="108" name="Google Shape;108;p14"/>
          <p:cNvSpPr txBox="1"/>
          <p:nvPr>
            <p:ph idx="1" type="subTitle"/>
          </p:nvPr>
        </p:nvSpPr>
        <p:spPr>
          <a:xfrm>
            <a:off x="2362200" y="4537528"/>
            <a:ext cx="6705600" cy="514500"/>
          </a:xfrm>
          <a:prstGeom prst="rect">
            <a:avLst/>
          </a:prstGeom>
          <a:noFill/>
          <a:ln>
            <a:noFill/>
          </a:ln>
        </p:spPr>
        <p:txBody>
          <a:bodyPr anchorCtr="0" anchor="ctr" bIns="45700" lIns="91425" spcFirstLastPara="1" rIns="91425" wrap="square" tIns="45700">
            <a:noAutofit/>
          </a:bodyPr>
          <a:lstStyle/>
          <a:p>
            <a:pPr indent="0" lvl="0" marL="0" marR="0" rtl="0" algn="l">
              <a:lnSpc>
                <a:spcPct val="80000"/>
              </a:lnSpc>
              <a:spcBef>
                <a:spcPts val="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D. Serikbayev East Kazakhstan State Technical University</a:t>
            </a:r>
            <a:endParaRPr/>
          </a:p>
          <a:p>
            <a:pPr indent="0" lvl="0" marL="0" marR="0" rtl="0" algn="l">
              <a:lnSpc>
                <a:spcPct val="80000"/>
              </a:lnSpc>
              <a:spcBef>
                <a:spcPts val="70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ICT Spring 201</a:t>
            </a:r>
            <a:r>
              <a:rPr lang="en" sz="1235"/>
              <a:t>9</a:t>
            </a:r>
            <a:endParaRPr b="0" i="0" sz="1235" u="none" cap="none" strike="noStrike">
              <a:solidFill>
                <a:srgbClr val="FFFFFF"/>
              </a:solidFill>
              <a:latin typeface="Questrial"/>
              <a:ea typeface="Questrial"/>
              <a:cs typeface="Questrial"/>
              <a:sym typeface="Questrial"/>
            </a:endParaRPr>
          </a:p>
        </p:txBody>
      </p:sp>
      <p:sp>
        <p:nvSpPr>
          <p:cNvPr id="109" name="Google Shape;109;p14"/>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fld id="{00000000-1234-1234-1234-123412341234}" type="slidenum">
              <a:rPr b="1" i="0" lang="en" sz="1400" u="none" cap="none" strike="noStrike">
                <a:solidFill>
                  <a:schemeClr val="lt2"/>
                </a:solidFill>
                <a:latin typeface="Questrial"/>
                <a:ea typeface="Questrial"/>
                <a:cs typeface="Questrial"/>
                <a:sym typeface="Questrial"/>
              </a:rPr>
              <a:t>‹#›</a:t>
            </a:fld>
            <a:endParaRPr b="1" i="0" sz="1400" u="none" cap="none" strike="noStrike">
              <a:solidFill>
                <a:schemeClr val="lt2"/>
              </a:solidFill>
              <a:latin typeface="Questrial"/>
              <a:ea typeface="Questrial"/>
              <a:cs typeface="Questrial"/>
              <a:sym typeface="Questrial"/>
            </a:endParaRPr>
          </a:p>
        </p:txBody>
      </p:sp>
      <p:pic>
        <p:nvPicPr>
          <p:cNvPr descr="http://www.ektu.kz/img/logo_white.png" id="110" name="Google Shape;110;p14"/>
          <p:cNvPicPr preferRelativeResize="0"/>
          <p:nvPr/>
        </p:nvPicPr>
        <p:blipFill rotWithShape="1">
          <a:blip r:embed="rId3">
            <a:alphaModFix/>
          </a:blip>
          <a:srcRect b="0" l="0" r="0" t="0"/>
          <a:stretch/>
        </p:blipFill>
        <p:spPr>
          <a:xfrm>
            <a:off x="8610600" y="4607151"/>
            <a:ext cx="375103" cy="375103"/>
          </a:xfrm>
          <a:prstGeom prst="rect">
            <a:avLst/>
          </a:prstGeom>
          <a:noFill/>
          <a:ln>
            <a:noFill/>
          </a:ln>
        </p:spPr>
      </p:pic>
      <p:pic>
        <p:nvPicPr>
          <p:cNvPr descr="Image result for mobile cloud computing" id="111" name="Google Shape;111;p14"/>
          <p:cNvPicPr preferRelativeResize="0"/>
          <p:nvPr/>
        </p:nvPicPr>
        <p:blipFill rotWithShape="1">
          <a:blip r:embed="rId4">
            <a:alphaModFix/>
          </a:blip>
          <a:srcRect b="0" l="0" r="0" t="0"/>
          <a:stretch/>
        </p:blipFill>
        <p:spPr>
          <a:xfrm>
            <a:off x="2884261" y="1207423"/>
            <a:ext cx="3280228" cy="2962564"/>
          </a:xfrm>
          <a:prstGeom prst="rect">
            <a:avLst/>
          </a:prstGeom>
          <a:noFill/>
          <a:ln>
            <a:noFill/>
          </a:ln>
        </p:spPr>
      </p:pic>
      <p:pic>
        <p:nvPicPr>
          <p:cNvPr id="112" name="Google Shape;112;p14"/>
          <p:cNvPicPr preferRelativeResize="0"/>
          <p:nvPr/>
        </p:nvPicPr>
        <p:blipFill>
          <a:blip r:embed="rId5">
            <a:alphaModFix/>
          </a:blip>
          <a:stretch>
            <a:fillRect/>
          </a:stretch>
        </p:blipFill>
        <p:spPr>
          <a:xfrm>
            <a:off x="63848" y="4572412"/>
            <a:ext cx="2068468" cy="444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15"/>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Copyright Notice</a:t>
            </a:r>
            <a:endParaRPr/>
          </a:p>
        </p:txBody>
      </p:sp>
      <p:sp>
        <p:nvSpPr>
          <p:cNvPr id="119" name="Google Shape;119;p1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sp>
        <p:nvSpPr>
          <p:cNvPr id="120" name="Google Shape;120;p15"/>
          <p:cNvSpPr txBox="1"/>
          <p:nvPr/>
        </p:nvSpPr>
        <p:spPr>
          <a:xfrm>
            <a:off x="612650" y="1200150"/>
            <a:ext cx="8153400" cy="2166600"/>
          </a:xfrm>
          <a:prstGeom prst="rect">
            <a:avLst/>
          </a:prstGeom>
          <a:noFill/>
          <a:ln>
            <a:noFill/>
          </a:ln>
        </p:spPr>
        <p:txBody>
          <a:bodyPr anchorCtr="0" anchor="t" bIns="45700" lIns="91425" spcFirstLastPara="1" rIns="91425" wrap="square" tIns="45700">
            <a:noAutofit/>
          </a:bodyPr>
          <a:lstStyle/>
          <a:p>
            <a:pPr indent="-349250" lvl="0" marL="320040" rtl="0" algn="l">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is presented as is. This presentation was assembled using information from various websites or sources across the web.</a:t>
            </a:r>
            <a:endParaRPr sz="2200">
              <a:solidFill>
                <a:srgbClr val="000000"/>
              </a:solidFill>
              <a:latin typeface="Questrial"/>
              <a:ea typeface="Questrial"/>
              <a:cs typeface="Questrial"/>
              <a:sym typeface="Questrial"/>
            </a:endParaRPr>
          </a:p>
          <a:p>
            <a:pPr indent="-349250" lvl="0" marL="320040" rtl="0" algn="l">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uses Creative Commons Attribution 4.0 International (CC BY 4.0). © 2019 BilimEdtech</a:t>
            </a:r>
            <a:endParaRPr sz="2200">
              <a:solidFill>
                <a:srgbClr val="000000"/>
              </a:solidFill>
              <a:latin typeface="Questrial"/>
              <a:ea typeface="Questrial"/>
              <a:cs typeface="Questrial"/>
              <a:sym typeface="Questrial"/>
            </a:endParaRPr>
          </a:p>
          <a:p>
            <a:pPr indent="-209550" lvl="0" marL="320040" rtl="0" algn="l">
              <a:lnSpc>
                <a:spcPct val="115000"/>
              </a:lnSpc>
              <a:spcBef>
                <a:spcPts val="700"/>
              </a:spcBef>
              <a:spcAft>
                <a:spcPts val="0"/>
              </a:spcAft>
              <a:buNone/>
            </a:pPr>
            <a:r>
              <a:t/>
            </a:r>
            <a:endParaRPr sz="2200">
              <a:solidFill>
                <a:srgbClr val="000000"/>
              </a:solidFill>
              <a:latin typeface="Questrial"/>
              <a:ea typeface="Questrial"/>
              <a:cs typeface="Questrial"/>
              <a:sym typeface="Questrial"/>
            </a:endParaRPr>
          </a:p>
        </p:txBody>
      </p:sp>
      <p:pic>
        <p:nvPicPr>
          <p:cNvPr id="121" name="Google Shape;121;p15"/>
          <p:cNvPicPr preferRelativeResize="0"/>
          <p:nvPr/>
        </p:nvPicPr>
        <p:blipFill rotWithShape="1">
          <a:blip r:embed="rId3">
            <a:alphaModFix/>
          </a:blip>
          <a:srcRect b="0" l="0" r="0" t="0"/>
          <a:stretch/>
        </p:blipFill>
        <p:spPr>
          <a:xfrm>
            <a:off x="1032800" y="3453500"/>
            <a:ext cx="2073974" cy="7275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16"/>
          <p:cNvSpPr txBox="1"/>
          <p:nvPr>
            <p:ph idx="1" type="body"/>
          </p:nvPr>
        </p:nvSpPr>
        <p:spPr>
          <a:xfrm>
            <a:off x="1371601" y="2057400"/>
            <a:ext cx="4800599" cy="2495550"/>
          </a:xfrm>
          <a:prstGeom prst="rect">
            <a:avLst/>
          </a:prstGeom>
          <a:noFill/>
          <a:ln>
            <a:noFill/>
          </a:ln>
        </p:spPr>
        <p:txBody>
          <a:bodyPr anchorCtr="0" anchor="t" bIns="45700" lIns="91425" spcFirstLastPara="1" rIns="91425" wrap="square" tIns="45700">
            <a:noAutofit/>
          </a:bodyPr>
          <a:lstStyle/>
          <a:p>
            <a:pPr indent="0" lvl="0" marL="0" rtl="0" algn="l">
              <a:spcBef>
                <a:spcPts val="700"/>
              </a:spcBef>
              <a:spcAft>
                <a:spcPts val="0"/>
              </a:spcAft>
              <a:buClr>
                <a:schemeClr val="accent2"/>
              </a:buClr>
              <a:buSzPts val="1680"/>
              <a:buFont typeface="Noto Sans Symbols"/>
              <a:buNone/>
            </a:pPr>
            <a:r>
              <a:rPr b="1" lang="en"/>
              <a:t>10.1. Cloud Computing</a:t>
            </a:r>
            <a:endParaRPr b="1"/>
          </a:p>
          <a:p>
            <a:pPr indent="0" lvl="0" marL="0" rtl="0" algn="l">
              <a:spcBef>
                <a:spcPts val="700"/>
              </a:spcBef>
              <a:spcAft>
                <a:spcPts val="0"/>
              </a:spcAft>
              <a:buClr>
                <a:schemeClr val="accent2"/>
              </a:buClr>
              <a:buSzPts val="1680"/>
              <a:buFont typeface="Noto Sans Symbols"/>
              <a:buNone/>
            </a:pPr>
            <a:r>
              <a:rPr lang="en"/>
              <a:t>10.2. Mobile Cloud Computing</a:t>
            </a:r>
            <a:endParaRPr/>
          </a:p>
        </p:txBody>
      </p:sp>
      <p:sp>
        <p:nvSpPr>
          <p:cNvPr id="128" name="Google Shape;128;p16"/>
          <p:cNvSpPr txBox="1"/>
          <p:nvPr>
            <p:ph type="title"/>
          </p:nvPr>
        </p:nvSpPr>
        <p:spPr>
          <a:xfrm>
            <a:off x="1371600" y="1200150"/>
            <a:ext cx="76200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10.1. Cloud Computing</a:t>
            </a:r>
            <a:endParaRPr/>
          </a:p>
        </p:txBody>
      </p:sp>
      <p:sp>
        <p:nvSpPr>
          <p:cNvPr id="129" name="Google Shape;129;p16"/>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
              <a:t>‹#›</a:t>
            </a:fld>
            <a:endParaRPr/>
          </a:p>
        </p:txBody>
      </p:sp>
      <p:pic>
        <p:nvPicPr>
          <p:cNvPr id="130" name="Google Shape;130;p16"/>
          <p:cNvPicPr preferRelativeResize="0"/>
          <p:nvPr/>
        </p:nvPicPr>
        <p:blipFill rotWithShape="1">
          <a:blip r:embed="rId3">
            <a:alphaModFix/>
          </a:blip>
          <a:srcRect b="0" l="0" r="0" t="0"/>
          <a:stretch/>
        </p:blipFill>
        <p:spPr>
          <a:xfrm>
            <a:off x="5943600" y="2201954"/>
            <a:ext cx="2953941" cy="2435162"/>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17"/>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Learning Objectives</a:t>
            </a:r>
            <a:endParaRPr/>
          </a:p>
        </p:txBody>
      </p:sp>
      <p:sp>
        <p:nvSpPr>
          <p:cNvPr id="137" name="Google Shape;137;p1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sp>
        <p:nvSpPr>
          <p:cNvPr id="138" name="Google Shape;138;p17"/>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Explain cloud computing in simple terms</a:t>
            </a:r>
            <a:endParaRPr/>
          </a:p>
          <a:p>
            <a:pPr indent="-368300" lvl="0" marL="457200" rtl="0" algn="l">
              <a:spcBef>
                <a:spcPts val="700"/>
              </a:spcBef>
              <a:spcAft>
                <a:spcPts val="0"/>
              </a:spcAft>
              <a:buSzPts val="2200"/>
              <a:buChar char="◻"/>
            </a:pPr>
            <a:r>
              <a:rPr lang="en"/>
              <a:t>Describe infrastructure, platform and software</a:t>
            </a:r>
            <a:endParaRPr/>
          </a:p>
          <a:p>
            <a:pPr indent="-368300" lvl="0" marL="457200" rtl="0" algn="l">
              <a:spcBef>
                <a:spcPts val="700"/>
              </a:spcBef>
              <a:spcAft>
                <a:spcPts val="0"/>
              </a:spcAft>
              <a:buSzPts val="2200"/>
              <a:buChar char="◻"/>
            </a:pPr>
            <a:r>
              <a:rPr lang="en"/>
              <a:t>Describe SaaS, PaaS, and IaaS</a:t>
            </a:r>
            <a:endParaRPr/>
          </a:p>
          <a:p>
            <a:pPr indent="-368300" lvl="0" marL="457200" rtl="0" algn="l">
              <a:spcBef>
                <a:spcPts val="700"/>
              </a:spcBef>
              <a:spcAft>
                <a:spcPts val="0"/>
              </a:spcAft>
              <a:buSzPts val="2200"/>
              <a:buChar char="◻"/>
            </a:pPr>
            <a:r>
              <a:rPr lang="en"/>
              <a:t>List advantages and disadvantages of cloud computing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1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is…</a:t>
            </a:r>
            <a:endParaRPr/>
          </a:p>
        </p:txBody>
      </p:sp>
      <p:sp>
        <p:nvSpPr>
          <p:cNvPr id="145" name="Google Shape;145;p18"/>
          <p:cNvSpPr txBox="1"/>
          <p:nvPr>
            <p:ph idx="1" type="body"/>
          </p:nvPr>
        </p:nvSpPr>
        <p:spPr>
          <a:xfrm>
            <a:off x="609600" y="1192175"/>
            <a:ext cx="7315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Internet-based computing</a:t>
            </a:r>
            <a:endParaRPr/>
          </a:p>
          <a:p>
            <a:pPr indent="-368300" lvl="0" marL="457200" rtl="0" algn="l">
              <a:spcBef>
                <a:spcPts val="700"/>
              </a:spcBef>
              <a:spcAft>
                <a:spcPts val="0"/>
              </a:spcAft>
              <a:buSzPts val="2200"/>
              <a:buChar char="◻"/>
            </a:pPr>
            <a:r>
              <a:rPr lang="en"/>
              <a:t>Using web services for our computing needs</a:t>
            </a:r>
            <a:endParaRPr/>
          </a:p>
          <a:p>
            <a:pPr indent="-368300" lvl="0" marL="457200" rtl="0" algn="l">
              <a:spcBef>
                <a:spcPts val="700"/>
              </a:spcBef>
              <a:spcAft>
                <a:spcPts val="0"/>
              </a:spcAft>
              <a:buSzPts val="2200"/>
              <a:buChar char="◻"/>
            </a:pPr>
            <a:r>
              <a:rPr lang="en"/>
              <a:t>Providing shared resources, </a:t>
            </a:r>
            <a:br>
              <a:rPr lang="en"/>
            </a:br>
            <a:r>
              <a:rPr lang="en"/>
              <a:t>software, and information</a:t>
            </a:r>
            <a:br>
              <a:rPr lang="en"/>
            </a:br>
            <a:r>
              <a:rPr lang="en"/>
              <a:t>to computers and other devices </a:t>
            </a:r>
            <a:br>
              <a:rPr lang="en"/>
            </a:br>
            <a:r>
              <a:rPr lang="en" u="sng"/>
              <a:t>on-demand through the Internet</a:t>
            </a:r>
            <a:r>
              <a:rPr lang="en"/>
              <a:t>.</a:t>
            </a:r>
            <a:endParaRPr/>
          </a:p>
        </p:txBody>
      </p:sp>
      <p:sp>
        <p:nvSpPr>
          <p:cNvPr id="146" name="Google Shape;146;p1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pic>
        <p:nvPicPr>
          <p:cNvPr id="147" name="Google Shape;147;p18"/>
          <p:cNvPicPr preferRelativeResize="0"/>
          <p:nvPr>
            <p:ph idx="2" type="body"/>
          </p:nvPr>
        </p:nvPicPr>
        <p:blipFill rotWithShape="1">
          <a:blip r:embed="rId3">
            <a:alphaModFix/>
          </a:blip>
          <a:srcRect b="0" l="0" r="0" t="0"/>
          <a:stretch/>
        </p:blipFill>
        <p:spPr>
          <a:xfrm>
            <a:off x="5766200" y="2302025"/>
            <a:ext cx="2805600" cy="246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pic>
        <p:nvPicPr>
          <p:cNvPr descr="Related image" id="153" name="Google Shape;153;p19"/>
          <p:cNvPicPr preferRelativeResize="0"/>
          <p:nvPr>
            <p:ph idx="2" type="body"/>
          </p:nvPr>
        </p:nvPicPr>
        <p:blipFill rotWithShape="1">
          <a:blip r:embed="rId3">
            <a:alphaModFix/>
          </a:blip>
          <a:srcRect b="0" l="0" r="0" t="0"/>
          <a:stretch/>
        </p:blipFill>
        <p:spPr>
          <a:xfrm>
            <a:off x="4270308" y="1220230"/>
            <a:ext cx="4730817" cy="3104120"/>
          </a:xfrm>
          <a:prstGeom prst="rect">
            <a:avLst/>
          </a:prstGeom>
          <a:noFill/>
          <a:ln>
            <a:noFill/>
          </a:ln>
        </p:spPr>
      </p:pic>
      <p:sp>
        <p:nvSpPr>
          <p:cNvPr id="154" name="Google Shape;154;p1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provides…</a:t>
            </a:r>
            <a:endParaRPr/>
          </a:p>
        </p:txBody>
      </p:sp>
      <p:sp>
        <p:nvSpPr>
          <p:cNvPr id="155" name="Google Shape;155;p19"/>
          <p:cNvSpPr txBox="1"/>
          <p:nvPr>
            <p:ph idx="1" type="body"/>
          </p:nvPr>
        </p:nvSpPr>
        <p:spPr>
          <a:xfrm>
            <a:off x="609600" y="1192175"/>
            <a:ext cx="49530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Software Applications</a:t>
            </a:r>
            <a:endParaRPr/>
          </a:p>
          <a:p>
            <a:pPr indent="-368300" lvl="0" marL="457200" rtl="0" algn="l">
              <a:spcBef>
                <a:spcPts val="700"/>
              </a:spcBef>
              <a:spcAft>
                <a:spcPts val="0"/>
              </a:spcAft>
              <a:buSzPts val="2200"/>
              <a:buChar char="◻"/>
            </a:pPr>
            <a:r>
              <a:rPr lang="en"/>
              <a:t>Data storage</a:t>
            </a:r>
            <a:endParaRPr/>
          </a:p>
          <a:p>
            <a:pPr indent="-368300" lvl="0" marL="457200" rtl="0" algn="l">
              <a:spcBef>
                <a:spcPts val="700"/>
              </a:spcBef>
              <a:spcAft>
                <a:spcPts val="0"/>
              </a:spcAft>
              <a:buSzPts val="2200"/>
              <a:buChar char="◻"/>
            </a:pPr>
            <a:r>
              <a:rPr lang="en"/>
              <a:t>Computing power</a:t>
            </a:r>
            <a:endParaRPr/>
          </a:p>
          <a:p>
            <a:pPr indent="-368300" lvl="0" marL="457200" rtl="0" algn="l">
              <a:spcBef>
                <a:spcPts val="700"/>
              </a:spcBef>
              <a:spcAft>
                <a:spcPts val="0"/>
              </a:spcAft>
              <a:buSzPts val="2200"/>
              <a:buChar char="◻"/>
            </a:pPr>
            <a:r>
              <a:rPr lang="en"/>
              <a:t>Software platforms</a:t>
            </a:r>
            <a:endParaRPr/>
          </a:p>
          <a:p>
            <a:pPr indent="-368300" lvl="0" marL="457200" rtl="0" algn="l">
              <a:spcBef>
                <a:spcPts val="700"/>
              </a:spcBef>
              <a:spcAft>
                <a:spcPts val="0"/>
              </a:spcAft>
              <a:buSzPts val="2200"/>
              <a:buChar char="◻"/>
            </a:pPr>
            <a:r>
              <a:rPr lang="en"/>
              <a:t>Virtual computers</a:t>
            </a:r>
            <a:endParaRPr/>
          </a:p>
          <a:p>
            <a:pPr indent="-368300" lvl="0" marL="457200" rtl="0" algn="l">
              <a:spcBef>
                <a:spcPts val="700"/>
              </a:spcBef>
              <a:spcAft>
                <a:spcPts val="0"/>
              </a:spcAft>
              <a:buSzPts val="2200"/>
              <a:buChar char="◻"/>
            </a:pPr>
            <a:r>
              <a:rPr lang="en"/>
              <a:t>Virtualized infrastructure</a:t>
            </a:r>
            <a:endParaRPr/>
          </a:p>
        </p:txBody>
      </p:sp>
      <p:sp>
        <p:nvSpPr>
          <p:cNvPr id="156" name="Google Shape;156;p1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0"/>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Everyday usage</a:t>
            </a:r>
            <a:endParaRPr/>
          </a:p>
        </p:txBody>
      </p:sp>
      <p:sp>
        <p:nvSpPr>
          <p:cNvPr id="163" name="Google Shape;163;p2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sp>
        <p:nvSpPr>
          <p:cNvPr id="164" name="Google Shape;164;p20"/>
          <p:cNvSpPr txBox="1"/>
          <p:nvPr>
            <p:ph idx="1" type="body"/>
          </p:nvPr>
        </p:nvSpPr>
        <p:spPr>
          <a:xfrm>
            <a:off x="612775" y="1200150"/>
            <a:ext cx="8153400" cy="35052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Cloud computing is where computing will happen in the future </a:t>
            </a:r>
            <a:endParaRPr/>
          </a:p>
          <a:p>
            <a:pPr indent="-368300" lvl="0" marL="457200" rtl="0" algn="l">
              <a:spcBef>
                <a:spcPts val="700"/>
              </a:spcBef>
              <a:spcAft>
                <a:spcPts val="0"/>
              </a:spcAft>
              <a:buSzPts val="2200"/>
              <a:buChar char="◻"/>
            </a:pPr>
            <a:r>
              <a:rPr lang="en"/>
              <a:t>However, you use it every day</a:t>
            </a:r>
            <a:endParaRPr/>
          </a:p>
          <a:p>
            <a:pPr indent="-342900" lvl="1" marL="914400" rtl="0" algn="l">
              <a:spcBef>
                <a:spcPts val="550"/>
              </a:spcBef>
              <a:spcAft>
                <a:spcPts val="0"/>
              </a:spcAft>
              <a:buSzPts val="1800"/>
              <a:buChar char="▶"/>
            </a:pPr>
            <a:r>
              <a:rPr lang="en"/>
              <a:t>Online email services (Gmail, Mail.ru, Yandex) </a:t>
            </a:r>
            <a:endParaRPr/>
          </a:p>
          <a:p>
            <a:pPr indent="-342900" lvl="1" marL="914400" rtl="0" algn="l">
              <a:spcBef>
                <a:spcPts val="550"/>
              </a:spcBef>
              <a:spcAft>
                <a:spcPts val="0"/>
              </a:spcAft>
              <a:buSzPts val="1800"/>
              <a:buChar char="▶"/>
            </a:pPr>
            <a:r>
              <a:rPr lang="en"/>
              <a:t>Online documents (Google Drive, OneDrive)</a:t>
            </a:r>
            <a:endParaRPr/>
          </a:p>
          <a:p>
            <a:pPr indent="-342900" lvl="1" marL="914400" rtl="0" algn="l">
              <a:spcBef>
                <a:spcPts val="550"/>
              </a:spcBef>
              <a:spcAft>
                <a:spcPts val="0"/>
              </a:spcAft>
              <a:buSzPts val="1800"/>
              <a:buChar char="▶"/>
            </a:pPr>
            <a:r>
              <a:rPr lang="en"/>
              <a:t>Online translation services</a:t>
            </a:r>
            <a:endParaRPr/>
          </a:p>
          <a:p>
            <a:pPr indent="-342900" lvl="1" marL="914400" rtl="0" algn="l">
              <a:spcBef>
                <a:spcPts val="550"/>
              </a:spcBef>
              <a:spcAft>
                <a:spcPts val="0"/>
              </a:spcAft>
              <a:buSzPts val="1800"/>
              <a:buChar char="▶"/>
            </a:pPr>
            <a:r>
              <a:rPr lang="en"/>
              <a:t>Video/audio streaming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1"/>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Components</a:t>
            </a:r>
            <a:endParaRPr/>
          </a:p>
        </p:txBody>
      </p:sp>
      <p:sp>
        <p:nvSpPr>
          <p:cNvPr id="171" name="Google Shape;171;p2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sp>
        <p:nvSpPr>
          <p:cNvPr id="172" name="Google Shape;172;p21"/>
          <p:cNvSpPr txBox="1"/>
          <p:nvPr>
            <p:ph idx="1" type="body"/>
          </p:nvPr>
        </p:nvSpPr>
        <p:spPr>
          <a:xfrm>
            <a:off x="612775"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Cloud computing has two main components</a:t>
            </a:r>
            <a:endParaRPr/>
          </a:p>
          <a:p>
            <a:pPr indent="-342900" lvl="1" marL="914400" rtl="0" algn="l">
              <a:spcBef>
                <a:spcPts val="550"/>
              </a:spcBef>
              <a:spcAft>
                <a:spcPts val="0"/>
              </a:spcAft>
              <a:buSzPts val="1800"/>
              <a:buChar char="▶"/>
            </a:pPr>
            <a:r>
              <a:rPr lang="en"/>
              <a:t>Frontend</a:t>
            </a:r>
            <a:endParaRPr/>
          </a:p>
          <a:p>
            <a:pPr indent="-342900" lvl="1" marL="914400" rtl="0" algn="l">
              <a:spcBef>
                <a:spcPts val="550"/>
              </a:spcBef>
              <a:spcAft>
                <a:spcPts val="0"/>
              </a:spcAft>
              <a:buSzPts val="1800"/>
              <a:buChar char="▶"/>
            </a:pPr>
            <a:r>
              <a:rPr lang="en"/>
              <a:t>Backend</a:t>
            </a:r>
            <a:endParaRPr/>
          </a:p>
        </p:txBody>
      </p:sp>
      <p:pic>
        <p:nvPicPr>
          <p:cNvPr descr="Related image" id="173" name="Google Shape;173;p21"/>
          <p:cNvPicPr preferRelativeResize="0"/>
          <p:nvPr/>
        </p:nvPicPr>
        <p:blipFill rotWithShape="1">
          <a:blip r:embed="rId3">
            <a:alphaModFix/>
          </a:blip>
          <a:srcRect b="0" l="0" r="0" t="0"/>
          <a:stretch/>
        </p:blipFill>
        <p:spPr>
          <a:xfrm>
            <a:off x="3276600" y="1885950"/>
            <a:ext cx="4572000" cy="2743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2"/>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Components: Frontend</a:t>
            </a:r>
            <a:endParaRPr/>
          </a:p>
        </p:txBody>
      </p:sp>
      <p:sp>
        <p:nvSpPr>
          <p:cNvPr id="180" name="Google Shape;180;p2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sp>
        <p:nvSpPr>
          <p:cNvPr id="181" name="Google Shape;181;p22"/>
          <p:cNvSpPr txBox="1"/>
          <p:nvPr>
            <p:ph idx="1" type="body"/>
          </p:nvPr>
        </p:nvSpPr>
        <p:spPr>
          <a:xfrm>
            <a:off x="612775"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frontend of cloud computing is the part seen by the client (i.e., the computer user)</a:t>
            </a:r>
            <a:endParaRPr/>
          </a:p>
          <a:p>
            <a:pPr indent="-342900" lvl="1" marL="914400" rtl="0" algn="l">
              <a:spcBef>
                <a:spcPts val="550"/>
              </a:spcBef>
              <a:spcAft>
                <a:spcPts val="0"/>
              </a:spcAft>
              <a:buSzPts val="1800"/>
              <a:buChar char="▶"/>
            </a:pPr>
            <a:r>
              <a:rPr lang="en"/>
              <a:t>Computing device</a:t>
            </a:r>
            <a:endParaRPr/>
          </a:p>
          <a:p>
            <a:pPr indent="-342900" lvl="1" marL="914400" rtl="0" algn="l">
              <a:spcBef>
                <a:spcPts val="550"/>
              </a:spcBef>
              <a:spcAft>
                <a:spcPts val="0"/>
              </a:spcAft>
              <a:buSzPts val="1800"/>
              <a:buChar char="▶"/>
            </a:pPr>
            <a:r>
              <a:rPr lang="en"/>
              <a:t>Web browser</a:t>
            </a:r>
            <a:endParaRPr/>
          </a:p>
          <a:p>
            <a:pPr indent="-342900" lvl="1" marL="914400" rtl="0" algn="l">
              <a:spcBef>
                <a:spcPts val="550"/>
              </a:spcBef>
              <a:spcAft>
                <a:spcPts val="0"/>
              </a:spcAft>
              <a:buSzPts val="1800"/>
              <a:buChar char="▶"/>
            </a:pPr>
            <a:r>
              <a:rPr lang="en"/>
              <a:t>Mobile application</a:t>
            </a:r>
            <a:endParaRPr/>
          </a:p>
        </p:txBody>
      </p:sp>
      <p:pic>
        <p:nvPicPr>
          <p:cNvPr descr="Image result for front end vs back end" id="182" name="Google Shape;182;p22"/>
          <p:cNvPicPr preferRelativeResize="0"/>
          <p:nvPr/>
        </p:nvPicPr>
        <p:blipFill rotWithShape="1">
          <a:blip r:embed="rId3">
            <a:alphaModFix/>
          </a:blip>
          <a:srcRect b="19188" l="0" r="0" t="0"/>
          <a:stretch/>
        </p:blipFill>
        <p:spPr>
          <a:xfrm>
            <a:off x="4689348" y="2190750"/>
            <a:ext cx="4302252" cy="23646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Components: Backend</a:t>
            </a:r>
            <a:endParaRPr/>
          </a:p>
        </p:txBody>
      </p:sp>
      <p:sp>
        <p:nvSpPr>
          <p:cNvPr id="189" name="Google Shape;189;p23"/>
          <p:cNvSpPr txBox="1"/>
          <p:nvPr>
            <p:ph idx="1" type="body"/>
          </p:nvPr>
        </p:nvSpPr>
        <p:spPr>
          <a:xfrm>
            <a:off x="609600" y="1192175"/>
            <a:ext cx="5105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backend is the “cloud” itself</a:t>
            </a:r>
            <a:endParaRPr/>
          </a:p>
          <a:p>
            <a:pPr indent="-368300" lvl="0" marL="457200" rtl="0" algn="l">
              <a:spcBef>
                <a:spcPts val="700"/>
              </a:spcBef>
              <a:spcAft>
                <a:spcPts val="0"/>
              </a:spcAft>
              <a:buSzPts val="2200"/>
              <a:buChar char="◻"/>
            </a:pPr>
            <a:r>
              <a:rPr lang="en"/>
              <a:t>Compromised of various computers, servers, and data storage devices</a:t>
            </a:r>
            <a:endParaRPr/>
          </a:p>
          <a:p>
            <a:pPr indent="-342900" lvl="1" marL="914400" rtl="0" algn="l">
              <a:spcBef>
                <a:spcPts val="550"/>
              </a:spcBef>
              <a:spcAft>
                <a:spcPts val="0"/>
              </a:spcAft>
              <a:buSzPts val="1800"/>
              <a:buChar char="▶"/>
            </a:pPr>
            <a:r>
              <a:rPr lang="en"/>
              <a:t>Web server</a:t>
            </a:r>
            <a:endParaRPr/>
          </a:p>
          <a:p>
            <a:pPr indent="-342900" lvl="1" marL="914400" rtl="0" algn="l">
              <a:spcBef>
                <a:spcPts val="550"/>
              </a:spcBef>
              <a:spcAft>
                <a:spcPts val="0"/>
              </a:spcAft>
              <a:buSzPts val="1800"/>
              <a:buChar char="▶"/>
            </a:pPr>
            <a:r>
              <a:rPr lang="en"/>
              <a:t>Databases</a:t>
            </a:r>
            <a:endParaRPr/>
          </a:p>
          <a:p>
            <a:pPr indent="-342900" lvl="1" marL="914400" rtl="0" algn="l">
              <a:spcBef>
                <a:spcPts val="550"/>
              </a:spcBef>
              <a:spcAft>
                <a:spcPts val="0"/>
              </a:spcAft>
              <a:buSzPts val="1800"/>
              <a:buChar char="▶"/>
            </a:pPr>
            <a:r>
              <a:rPr lang="en"/>
              <a:t>Storage devices</a:t>
            </a:r>
            <a:endParaRPr/>
          </a:p>
        </p:txBody>
      </p:sp>
      <p:sp>
        <p:nvSpPr>
          <p:cNvPr id="190" name="Google Shape;190;p2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pic>
        <p:nvPicPr>
          <p:cNvPr descr="Related image" id="191" name="Google Shape;191;p23"/>
          <p:cNvPicPr preferRelativeResize="0"/>
          <p:nvPr>
            <p:ph idx="2" type="body"/>
          </p:nvPr>
        </p:nvPicPr>
        <p:blipFill rotWithShape="1">
          <a:blip r:embed="rId3">
            <a:alphaModFix/>
          </a:blip>
          <a:srcRect b="0" l="16504" r="18791" t="0"/>
          <a:stretch/>
        </p:blipFill>
        <p:spPr>
          <a:xfrm>
            <a:off x="6172200" y="1272704"/>
            <a:ext cx="2819400" cy="326794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2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a:t>
            </a:r>
            <a:r>
              <a:rPr lang="en" u="sng"/>
              <a:t>is a service</a:t>
            </a:r>
            <a:endParaRPr u="sng"/>
          </a:p>
        </p:txBody>
      </p:sp>
      <p:sp>
        <p:nvSpPr>
          <p:cNvPr id="198" name="Google Shape;198;p24"/>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Services are not free </a:t>
            </a:r>
            <a:endParaRPr/>
          </a:p>
          <a:p>
            <a:pPr indent="-368300" lvl="0" marL="457200" rtl="0" algn="l">
              <a:spcBef>
                <a:spcPts val="700"/>
              </a:spcBef>
              <a:spcAft>
                <a:spcPts val="0"/>
              </a:spcAft>
              <a:buSzPts val="2200"/>
              <a:buChar char="◻"/>
            </a:pPr>
            <a:r>
              <a:rPr lang="en"/>
              <a:t>Someone always pays for the service</a:t>
            </a:r>
            <a:endParaRPr/>
          </a:p>
          <a:p>
            <a:pPr indent="-342900" lvl="1" marL="914400" rtl="0" algn="l">
              <a:spcBef>
                <a:spcPts val="550"/>
              </a:spcBef>
              <a:spcAft>
                <a:spcPts val="0"/>
              </a:spcAft>
              <a:buSzPts val="1800"/>
              <a:buChar char="▶"/>
            </a:pPr>
            <a:r>
              <a:rPr lang="en"/>
              <a:t>For example, you pay your ISP for bandwidth to connect to the internet</a:t>
            </a:r>
            <a:endParaRPr/>
          </a:p>
        </p:txBody>
      </p:sp>
      <p:sp>
        <p:nvSpPr>
          <p:cNvPr id="199" name="Google Shape;199;p24"/>
          <p:cNvSpPr txBox="1"/>
          <p:nvPr>
            <p:ph idx="2" type="body"/>
          </p:nvPr>
        </p:nvSpPr>
        <p:spPr>
          <a:xfrm>
            <a:off x="4844901"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What about “free” services?</a:t>
            </a:r>
            <a:endParaRPr/>
          </a:p>
          <a:p>
            <a:pPr indent="-368300" lvl="0" marL="457200" rtl="0" algn="l">
              <a:spcBef>
                <a:spcPts val="700"/>
              </a:spcBef>
              <a:spcAft>
                <a:spcPts val="0"/>
              </a:spcAft>
              <a:buSzPts val="2200"/>
              <a:buChar char="◻"/>
            </a:pPr>
            <a:r>
              <a:rPr lang="en"/>
              <a:t>Your pay by</a:t>
            </a:r>
            <a:endParaRPr/>
          </a:p>
          <a:p>
            <a:pPr indent="-342900" lvl="1" marL="914400" rtl="0" algn="l">
              <a:spcBef>
                <a:spcPts val="550"/>
              </a:spcBef>
              <a:spcAft>
                <a:spcPts val="0"/>
              </a:spcAft>
              <a:buSzPts val="1800"/>
              <a:buChar char="▶"/>
            </a:pPr>
            <a:r>
              <a:rPr lang="en"/>
              <a:t>giving away your data</a:t>
            </a:r>
            <a:endParaRPr/>
          </a:p>
          <a:p>
            <a:pPr indent="-342900" lvl="1" marL="914400" rtl="0" algn="l">
              <a:spcBef>
                <a:spcPts val="550"/>
              </a:spcBef>
              <a:spcAft>
                <a:spcPts val="0"/>
              </a:spcAft>
              <a:buSzPts val="1800"/>
              <a:buChar char="▶"/>
            </a:pPr>
            <a:r>
              <a:rPr lang="en"/>
              <a:t>viewing ads</a:t>
            </a:r>
            <a:endParaRPr/>
          </a:p>
          <a:p>
            <a:pPr indent="-368300" lvl="0" marL="457200" rtl="0" algn="l">
              <a:spcBef>
                <a:spcPts val="700"/>
              </a:spcBef>
              <a:spcAft>
                <a:spcPts val="0"/>
              </a:spcAft>
              <a:buSzPts val="2200"/>
              <a:buChar char="◻"/>
            </a:pPr>
            <a:r>
              <a:rPr lang="en"/>
              <a:t>What does Facebook get in return?</a:t>
            </a:r>
            <a:endParaRPr/>
          </a:p>
        </p:txBody>
      </p:sp>
      <p:sp>
        <p:nvSpPr>
          <p:cNvPr id="200" name="Google Shape;200;p2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pic>
        <p:nvPicPr>
          <p:cNvPr descr="Image result for analytics business intelligence data science" id="206" name="Google Shape;206;p25"/>
          <p:cNvPicPr preferRelativeResize="0"/>
          <p:nvPr>
            <p:ph idx="2" type="body"/>
          </p:nvPr>
        </p:nvPicPr>
        <p:blipFill rotWithShape="1">
          <a:blip r:embed="rId3">
            <a:alphaModFix/>
          </a:blip>
          <a:srcRect b="0" l="0" r="8418" t="0"/>
          <a:stretch/>
        </p:blipFill>
        <p:spPr>
          <a:xfrm>
            <a:off x="3581400" y="2202700"/>
            <a:ext cx="5181600" cy="2754600"/>
          </a:xfrm>
          <a:prstGeom prst="rect">
            <a:avLst/>
          </a:prstGeom>
          <a:noFill/>
          <a:ln>
            <a:noFill/>
          </a:ln>
        </p:spPr>
      </p:pic>
      <p:sp>
        <p:nvSpPr>
          <p:cNvPr id="207" name="Google Shape;207;p2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Model (1)</a:t>
            </a:r>
            <a:endParaRPr/>
          </a:p>
        </p:txBody>
      </p:sp>
      <p:sp>
        <p:nvSpPr>
          <p:cNvPr id="208" name="Google Shape;208;p25"/>
          <p:cNvSpPr txBox="1"/>
          <p:nvPr>
            <p:ph idx="1" type="body"/>
          </p:nvPr>
        </p:nvSpPr>
        <p:spPr>
          <a:xfrm>
            <a:off x="609600" y="1192175"/>
            <a:ext cx="76200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Cloud computing services are built on layers</a:t>
            </a:r>
            <a:endParaRPr/>
          </a:p>
          <a:p>
            <a:pPr indent="-368300" lvl="0" marL="457200" rtl="0" algn="l">
              <a:spcBef>
                <a:spcPts val="700"/>
              </a:spcBef>
              <a:spcAft>
                <a:spcPts val="0"/>
              </a:spcAft>
              <a:buSzPts val="2200"/>
              <a:buChar char="◻"/>
            </a:pPr>
            <a:r>
              <a:rPr lang="en"/>
              <a:t>Each layer performs a</a:t>
            </a:r>
            <a:r>
              <a:rPr lang="en"/>
              <a:t> </a:t>
            </a:r>
            <a:r>
              <a:rPr lang="en"/>
              <a:t>specific function</a:t>
            </a:r>
            <a:endParaRPr/>
          </a:p>
          <a:p>
            <a:pPr indent="-368300" lvl="0" marL="457200" rtl="0" algn="l">
              <a:spcBef>
                <a:spcPts val="700"/>
              </a:spcBef>
              <a:spcAft>
                <a:spcPts val="0"/>
              </a:spcAft>
              <a:buSzPts val="2200"/>
              <a:buChar char="◻"/>
            </a:pPr>
            <a:r>
              <a:rPr lang="en"/>
              <a:t>IaaS provides the foundation</a:t>
            </a:r>
            <a:endParaRPr/>
          </a:p>
        </p:txBody>
      </p:sp>
      <p:sp>
        <p:nvSpPr>
          <p:cNvPr id="209" name="Google Shape;209;p2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i="0" lang="en" sz="665" u="none" cap="none" strike="noStrike">
                <a:solidFill>
                  <a:srgbClr val="FFFFFF"/>
                </a:solidFill>
                <a:latin typeface="Questrial"/>
                <a:ea typeface="Questrial"/>
                <a:cs typeface="Questrial"/>
                <a:sym typeface="Questrial"/>
              </a:rPr>
              <a:t>‹#›</a:t>
            </a:fld>
            <a:endParaRPr b="1" i="0" sz="665" u="none" cap="none" strike="noStrike">
              <a:solidFill>
                <a:srgbClr val="FFFFFF"/>
              </a:solidFill>
              <a:latin typeface="Questrial"/>
              <a:ea typeface="Questrial"/>
              <a:cs typeface="Questrial"/>
              <a:sym typeface="Quest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pic>
        <p:nvPicPr>
          <p:cNvPr descr="C:\Users\Tobis\AppData\Local\Temp\SNAGHTML1401aa1e.PNG" id="215" name="Google Shape;215;p26"/>
          <p:cNvPicPr preferRelativeResize="0"/>
          <p:nvPr/>
        </p:nvPicPr>
        <p:blipFill rotWithShape="1">
          <a:blip r:embed="rId3">
            <a:alphaModFix/>
          </a:blip>
          <a:srcRect b="0" l="0" r="0" t="0"/>
          <a:stretch/>
        </p:blipFill>
        <p:spPr>
          <a:xfrm>
            <a:off x="3279563" y="340995"/>
            <a:ext cx="5812987" cy="4683930"/>
          </a:xfrm>
          <a:prstGeom prst="rect">
            <a:avLst/>
          </a:prstGeom>
          <a:noFill/>
          <a:ln>
            <a:noFill/>
          </a:ln>
        </p:spPr>
      </p:pic>
      <p:sp>
        <p:nvSpPr>
          <p:cNvPr id="216" name="Google Shape;216;p26"/>
          <p:cNvSpPr txBox="1"/>
          <p:nvPr>
            <p:ph idx="12" type="sldNum"/>
          </p:nvPr>
        </p:nvSpPr>
        <p:spPr>
          <a:xfrm>
            <a:off x="0" y="4686300"/>
            <a:ext cx="533400" cy="2859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fld id="{00000000-1234-1234-1234-123412341234}" type="slidenum">
              <a:rPr b="1" i="0" lang="en" sz="1295" u="none" cap="none" strike="noStrike">
                <a:solidFill>
                  <a:schemeClr val="dk2"/>
                </a:solidFill>
                <a:latin typeface="Questrial"/>
                <a:ea typeface="Questrial"/>
                <a:cs typeface="Questrial"/>
                <a:sym typeface="Questrial"/>
              </a:rPr>
              <a:t>‹#›</a:t>
            </a:fld>
            <a:endParaRPr b="1" i="0" sz="1295" u="none" cap="none" strike="noStrike">
              <a:solidFill>
                <a:schemeClr val="dk2"/>
              </a:solidFill>
              <a:latin typeface="Questrial"/>
              <a:ea typeface="Questrial"/>
              <a:cs typeface="Questrial"/>
              <a:sym typeface="Questrial"/>
            </a:endParaRPr>
          </a:p>
        </p:txBody>
      </p:sp>
      <p:sp>
        <p:nvSpPr>
          <p:cNvPr id="217" name="Google Shape;217;p26"/>
          <p:cNvSpPr txBox="1"/>
          <p:nvPr/>
        </p:nvSpPr>
        <p:spPr>
          <a:xfrm>
            <a:off x="266700" y="1038225"/>
            <a:ext cx="3270000" cy="3429000"/>
          </a:xfrm>
          <a:prstGeom prst="rect">
            <a:avLst/>
          </a:prstGeom>
          <a:noFill/>
          <a:ln>
            <a:noFill/>
          </a:ln>
        </p:spPr>
        <p:txBody>
          <a:bodyPr anchorCtr="0" anchor="t" bIns="45700" lIns="91425" spcFirstLastPara="1" rIns="91425" wrap="square" tIns="45700">
            <a:noAutofit/>
          </a:bodyPr>
          <a:lstStyle/>
          <a:p>
            <a:pPr indent="-374650" lvl="0" marL="320040" rtl="0" algn="l">
              <a:spcBef>
                <a:spcPts val="0"/>
              </a:spcBef>
              <a:spcAft>
                <a:spcPts val="0"/>
              </a:spcAft>
              <a:buSzPts val="2600"/>
              <a:buChar char="◻"/>
            </a:pPr>
            <a:r>
              <a:rPr lang="en" sz="2600" u="sng"/>
              <a:t>Software</a:t>
            </a:r>
            <a:r>
              <a:rPr lang="en" sz="2600"/>
              <a:t> as a service (SaaS)</a:t>
            </a:r>
            <a:endParaRPr sz="2600"/>
          </a:p>
          <a:p>
            <a:pPr indent="-374650" lvl="0" marL="320040" rtl="0" algn="l">
              <a:spcBef>
                <a:spcPts val="0"/>
              </a:spcBef>
              <a:spcAft>
                <a:spcPts val="0"/>
              </a:spcAft>
              <a:buSzPts val="2600"/>
              <a:buChar char="◻"/>
            </a:pPr>
            <a:r>
              <a:rPr lang="en" sz="2600" u="sng"/>
              <a:t>Platform</a:t>
            </a:r>
            <a:r>
              <a:rPr lang="en" sz="2600"/>
              <a:t> as a service (PaaS)</a:t>
            </a:r>
            <a:endParaRPr sz="2600"/>
          </a:p>
          <a:p>
            <a:pPr indent="-374650" lvl="0" marL="320040" rtl="0" algn="l">
              <a:spcBef>
                <a:spcPts val="0"/>
              </a:spcBef>
              <a:spcAft>
                <a:spcPts val="0"/>
              </a:spcAft>
              <a:buSzPts val="2600"/>
              <a:buChar char="◻"/>
            </a:pPr>
            <a:r>
              <a:rPr lang="en" sz="2600" u="sng"/>
              <a:t>Infrastructure</a:t>
            </a:r>
            <a:r>
              <a:rPr lang="en" sz="2600"/>
              <a:t> as a service (IaaS)</a:t>
            </a:r>
            <a:endParaRPr sz="2600"/>
          </a:p>
        </p:txBody>
      </p:sp>
      <p:sp>
        <p:nvSpPr>
          <p:cNvPr id="218" name="Google Shape;218;p26"/>
          <p:cNvSpPr txBox="1"/>
          <p:nvPr/>
        </p:nvSpPr>
        <p:spPr>
          <a:xfrm>
            <a:off x="6820549" y="295950"/>
            <a:ext cx="1894200" cy="523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2800" u="none" cap="none" strike="noStrike">
                <a:solidFill>
                  <a:srgbClr val="002060"/>
                </a:solidFill>
                <a:latin typeface="Questrial"/>
                <a:ea typeface="Questrial"/>
                <a:cs typeface="Questrial"/>
                <a:sym typeface="Questrial"/>
              </a:rPr>
              <a:t>The cloud!</a:t>
            </a:r>
            <a:endParaRPr/>
          </a:p>
        </p:txBody>
      </p:sp>
      <p:sp>
        <p:nvSpPr>
          <p:cNvPr id="219" name="Google Shape;219;p26"/>
          <p:cNvSpPr/>
          <p:nvPr/>
        </p:nvSpPr>
        <p:spPr>
          <a:xfrm rot="1822748">
            <a:off x="7293949" y="913719"/>
            <a:ext cx="231947" cy="648764"/>
          </a:xfrm>
          <a:prstGeom prst="downArrow">
            <a:avLst>
              <a:gd fmla="val 50000" name="adj1"/>
              <a:gd fmla="val 101053" name="adj2"/>
            </a:avLst>
          </a:prstGeom>
          <a:solidFill>
            <a:srgbClr val="002060"/>
          </a:solidFill>
          <a:ln cap="flat" cmpd="sng" w="19050">
            <a:solidFill>
              <a:srgbClr val="6A7B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Questrial"/>
              <a:ea typeface="Questrial"/>
              <a:cs typeface="Questrial"/>
              <a:sym typeface="Questrial"/>
            </a:endParaRPr>
          </a:p>
        </p:txBody>
      </p:sp>
      <p:sp>
        <p:nvSpPr>
          <p:cNvPr id="220" name="Google Shape;220;p26"/>
          <p:cNvSpPr txBox="1"/>
          <p:nvPr>
            <p:ph idx="4294967295" type="title"/>
          </p:nvPr>
        </p:nvSpPr>
        <p:spPr>
          <a:xfrm>
            <a:off x="0" y="0"/>
            <a:ext cx="5334000" cy="8191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Model (2)</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27"/>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Infrastructure?</a:t>
            </a:r>
            <a:endParaRPr/>
          </a:p>
        </p:txBody>
      </p:sp>
      <p:sp>
        <p:nvSpPr>
          <p:cNvPr id="227" name="Google Shape;227;p2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28" name="Google Shape;228;p27"/>
          <p:cNvSpPr txBox="1"/>
          <p:nvPr>
            <p:ph idx="1" type="body"/>
          </p:nvPr>
        </p:nvSpPr>
        <p:spPr>
          <a:xfrm>
            <a:off x="612648" y="1200150"/>
            <a:ext cx="8153400" cy="158276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a:t>
            </a:r>
            <a:r>
              <a:rPr lang="en" u="sng"/>
              <a:t>essential physical</a:t>
            </a:r>
            <a:r>
              <a:rPr lang="en"/>
              <a:t> and </a:t>
            </a:r>
            <a:r>
              <a:rPr lang="en" u="sng"/>
              <a:t>organizational structures</a:t>
            </a:r>
            <a:r>
              <a:rPr lang="en"/>
              <a:t> and facilities (e.g., buildings, roads, and power supplies) </a:t>
            </a:r>
            <a:r>
              <a:rPr lang="en" u="sng"/>
              <a:t>needed for the operation of a society or enterprise</a:t>
            </a:r>
            <a:endParaRPr u="sng"/>
          </a:p>
        </p:txBody>
      </p:sp>
      <p:pic>
        <p:nvPicPr>
          <p:cNvPr descr="Related image" id="229" name="Google Shape;229;p27"/>
          <p:cNvPicPr preferRelativeResize="0"/>
          <p:nvPr/>
        </p:nvPicPr>
        <p:blipFill rotWithShape="1">
          <a:blip r:embed="rId3">
            <a:alphaModFix/>
          </a:blip>
          <a:srcRect b="0" l="0" r="0" t="0"/>
          <a:stretch/>
        </p:blipFill>
        <p:spPr>
          <a:xfrm>
            <a:off x="990600" y="2800350"/>
            <a:ext cx="3505200" cy="1593272"/>
          </a:xfrm>
          <a:prstGeom prst="rect">
            <a:avLst/>
          </a:prstGeom>
          <a:noFill/>
          <a:ln>
            <a:noFill/>
          </a:ln>
        </p:spPr>
      </p:pic>
      <p:pic>
        <p:nvPicPr>
          <p:cNvPr descr="Related image" id="230" name="Google Shape;230;p27"/>
          <p:cNvPicPr preferRelativeResize="0"/>
          <p:nvPr/>
        </p:nvPicPr>
        <p:blipFill rotWithShape="1">
          <a:blip r:embed="rId4">
            <a:alphaModFix/>
          </a:blip>
          <a:srcRect b="12104" l="-1" r="26507" t="28947"/>
          <a:stretch/>
        </p:blipFill>
        <p:spPr>
          <a:xfrm>
            <a:off x="4864227" y="2790825"/>
            <a:ext cx="3505200" cy="15827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28"/>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Internet Infrastructure</a:t>
            </a:r>
            <a:endParaRPr/>
          </a:p>
        </p:txBody>
      </p:sp>
      <p:sp>
        <p:nvSpPr>
          <p:cNvPr id="237" name="Google Shape;237;p2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38" name="Google Shape;238;p28"/>
          <p:cNvSpPr txBox="1"/>
          <p:nvPr>
            <p:ph idx="1" type="body"/>
          </p:nvPr>
        </p:nvSpPr>
        <p:spPr>
          <a:xfrm>
            <a:off x="612648" y="1200150"/>
            <a:ext cx="8302752"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a:t>
            </a:r>
            <a:r>
              <a:rPr b="1" lang="en"/>
              <a:t>internet infrastructure</a:t>
            </a:r>
            <a:r>
              <a:rPr lang="en"/>
              <a:t> is composed of resources that support the flow, storage, processing, and analysis of data</a:t>
            </a:r>
            <a:endParaRPr/>
          </a:p>
        </p:txBody>
      </p:sp>
      <p:pic>
        <p:nvPicPr>
          <p:cNvPr id="239" name="Google Shape;239;p28"/>
          <p:cNvPicPr preferRelativeResize="0"/>
          <p:nvPr/>
        </p:nvPicPr>
        <p:blipFill rotWithShape="1">
          <a:blip r:embed="rId3">
            <a:alphaModFix/>
          </a:blip>
          <a:srcRect b="0" l="0" r="0" t="22872"/>
          <a:stretch/>
        </p:blipFill>
        <p:spPr>
          <a:xfrm>
            <a:off x="1905000" y="2705100"/>
            <a:ext cx="6070512" cy="1924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29"/>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 Centers (1)</a:t>
            </a:r>
            <a:endParaRPr/>
          </a:p>
        </p:txBody>
      </p:sp>
      <p:sp>
        <p:nvSpPr>
          <p:cNvPr id="246" name="Google Shape;246;p2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47" name="Google Shape;247;p29"/>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 data center is large group of networked servers for storing, processing, or distributing data.</a:t>
            </a:r>
            <a:endParaRPr/>
          </a:p>
        </p:txBody>
      </p:sp>
      <p:pic>
        <p:nvPicPr>
          <p:cNvPr id="248" name="Google Shape;248;p29"/>
          <p:cNvPicPr preferRelativeResize="0"/>
          <p:nvPr/>
        </p:nvPicPr>
        <p:blipFill rotWithShape="1">
          <a:blip r:embed="rId3">
            <a:alphaModFix/>
          </a:blip>
          <a:srcRect b="0" l="0" r="0" t="0"/>
          <a:stretch/>
        </p:blipFill>
        <p:spPr>
          <a:xfrm>
            <a:off x="2176796" y="2266950"/>
            <a:ext cx="4790408" cy="204113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0"/>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 Centers (2)</a:t>
            </a:r>
            <a:endParaRPr/>
          </a:p>
        </p:txBody>
      </p:sp>
      <p:sp>
        <p:nvSpPr>
          <p:cNvPr id="255" name="Google Shape;255;p3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56" name="Google Shape;256;p30"/>
          <p:cNvSpPr txBox="1"/>
          <p:nvPr>
            <p:ph idx="1" type="body"/>
          </p:nvPr>
        </p:nvSpPr>
        <p:spPr>
          <a:xfrm>
            <a:off x="612775"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It is a physical place that houses a computer network's most critical systems, including backup power supplies, air conditioning, and security applications. </a:t>
            </a:r>
            <a:endParaRPr/>
          </a:p>
        </p:txBody>
      </p:sp>
      <p:pic>
        <p:nvPicPr>
          <p:cNvPr descr="Image result for data center" id="257" name="Google Shape;257;p30"/>
          <p:cNvPicPr preferRelativeResize="0"/>
          <p:nvPr/>
        </p:nvPicPr>
        <p:blipFill rotWithShape="1">
          <a:blip r:embed="rId3">
            <a:alphaModFix/>
          </a:blip>
          <a:srcRect b="0" l="0" r="0" t="0"/>
          <a:stretch/>
        </p:blipFill>
        <p:spPr>
          <a:xfrm>
            <a:off x="2057400" y="2661975"/>
            <a:ext cx="5029200" cy="204311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pic>
        <p:nvPicPr>
          <p:cNvPr id="263" name="Google Shape;263;p31"/>
          <p:cNvPicPr preferRelativeResize="0"/>
          <p:nvPr/>
        </p:nvPicPr>
        <p:blipFill rotWithShape="1">
          <a:blip r:embed="rId3">
            <a:alphaModFix/>
          </a:blip>
          <a:srcRect b="0" l="6267" r="6539" t="3617"/>
          <a:stretch/>
        </p:blipFill>
        <p:spPr>
          <a:xfrm>
            <a:off x="5733550" y="1459550"/>
            <a:ext cx="3410450" cy="3474400"/>
          </a:xfrm>
          <a:prstGeom prst="rect">
            <a:avLst/>
          </a:prstGeom>
          <a:noFill/>
          <a:ln>
            <a:noFill/>
          </a:ln>
        </p:spPr>
      </p:pic>
      <p:sp>
        <p:nvSpPr>
          <p:cNvPr id="264" name="Google Shape;264;p31"/>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Infrastructure as a Service (IaaS)</a:t>
            </a:r>
            <a:endParaRPr/>
          </a:p>
        </p:txBody>
      </p:sp>
      <p:sp>
        <p:nvSpPr>
          <p:cNvPr id="265" name="Google Shape;265;p3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66" name="Google Shape;266;p31"/>
          <p:cNvSpPr txBox="1"/>
          <p:nvPr>
            <p:ph idx="1" type="body"/>
          </p:nvPr>
        </p:nvSpPr>
        <p:spPr>
          <a:xfrm>
            <a:off x="612648" y="1200150"/>
            <a:ext cx="7616952" cy="35814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Hardware </a:t>
            </a:r>
            <a:r>
              <a:rPr b="1" lang="en"/>
              <a:t>provided</a:t>
            </a:r>
            <a:r>
              <a:rPr lang="en"/>
              <a:t> by a service provider and </a:t>
            </a:r>
            <a:br>
              <a:rPr lang="en"/>
            </a:br>
            <a:r>
              <a:rPr b="1" lang="en"/>
              <a:t>managed </a:t>
            </a:r>
            <a:r>
              <a:rPr lang="en"/>
              <a:t>for the service subscriber </a:t>
            </a:r>
            <a:endParaRPr/>
          </a:p>
          <a:p>
            <a:pPr indent="-368300" lvl="0" marL="457200" rtl="0" algn="l">
              <a:spcBef>
                <a:spcPts val="700"/>
              </a:spcBef>
              <a:spcAft>
                <a:spcPts val="0"/>
              </a:spcAft>
              <a:buSzPts val="2200"/>
              <a:buChar char="◻"/>
            </a:pPr>
            <a:r>
              <a:rPr lang="en"/>
              <a:t>Physical or virtual</a:t>
            </a:r>
            <a:endParaRPr/>
          </a:p>
          <a:p>
            <a:pPr indent="-342900" lvl="1" marL="914400" rtl="0" algn="l">
              <a:spcBef>
                <a:spcPts val="550"/>
              </a:spcBef>
              <a:spcAft>
                <a:spcPts val="0"/>
              </a:spcAft>
              <a:buSzPts val="1800"/>
              <a:buChar char="▶"/>
            </a:pPr>
            <a:r>
              <a:rPr lang="en"/>
              <a:t>Data centers</a:t>
            </a:r>
            <a:endParaRPr/>
          </a:p>
          <a:p>
            <a:pPr indent="-342900" lvl="1" marL="914400" rtl="0" algn="l">
              <a:spcBef>
                <a:spcPts val="550"/>
              </a:spcBef>
              <a:spcAft>
                <a:spcPts val="0"/>
              </a:spcAft>
              <a:buSzPts val="1800"/>
              <a:buChar char="▶"/>
            </a:pPr>
            <a:r>
              <a:rPr lang="en"/>
              <a:t>Servers</a:t>
            </a:r>
            <a:endParaRPr/>
          </a:p>
          <a:p>
            <a:pPr indent="-342900" lvl="1" marL="914400" rtl="0" algn="l">
              <a:spcBef>
                <a:spcPts val="550"/>
              </a:spcBef>
              <a:spcAft>
                <a:spcPts val="0"/>
              </a:spcAft>
              <a:buSzPts val="1800"/>
              <a:buChar char="▶"/>
            </a:pPr>
            <a:r>
              <a:rPr lang="en"/>
              <a:t>Storage devices</a:t>
            </a:r>
            <a:endParaRPr/>
          </a:p>
          <a:p>
            <a:pPr indent="-342900" lvl="1" marL="914400" rtl="0" algn="l">
              <a:spcBef>
                <a:spcPts val="550"/>
              </a:spcBef>
              <a:spcAft>
                <a:spcPts val="0"/>
              </a:spcAft>
              <a:buSzPts val="1800"/>
              <a:buChar char="▶"/>
            </a:pPr>
            <a:r>
              <a:rPr lang="en"/>
              <a:t>Networking services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32"/>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Who subscribes to or uses IaaS?</a:t>
            </a:r>
            <a:endParaRPr/>
          </a:p>
        </p:txBody>
      </p:sp>
      <p:sp>
        <p:nvSpPr>
          <p:cNvPr id="273" name="Google Shape;273;p3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74" name="Google Shape;274;p32"/>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Large companies who don’t want to manage their own infrastructure</a:t>
            </a:r>
            <a:endParaRPr/>
          </a:p>
          <a:p>
            <a:pPr indent="-368300" lvl="0" marL="457200" rtl="0" algn="l">
              <a:spcBef>
                <a:spcPts val="700"/>
              </a:spcBef>
              <a:spcAft>
                <a:spcPts val="0"/>
              </a:spcAft>
              <a:buSzPts val="2200"/>
              <a:buChar char="◻"/>
            </a:pPr>
            <a:r>
              <a:rPr lang="en"/>
              <a:t>VPN service providers</a:t>
            </a:r>
            <a:endParaRPr/>
          </a:p>
          <a:p>
            <a:pPr indent="-342900" lvl="1" marL="914400" rtl="0" algn="l">
              <a:spcBef>
                <a:spcPts val="550"/>
              </a:spcBef>
              <a:spcAft>
                <a:spcPts val="0"/>
              </a:spcAft>
              <a:buSzPts val="1800"/>
              <a:buChar char="▶"/>
            </a:pPr>
            <a:r>
              <a:rPr lang="en"/>
              <a:t>Primarily use networking services</a:t>
            </a:r>
            <a:endParaRPr/>
          </a:p>
          <a:p>
            <a:pPr indent="-368300" lvl="0" marL="457200" rtl="0" algn="l">
              <a:spcBef>
                <a:spcPts val="700"/>
              </a:spcBef>
              <a:spcAft>
                <a:spcPts val="0"/>
              </a:spcAft>
              <a:buSzPts val="2200"/>
              <a:buChar char="◻"/>
            </a:pPr>
            <a:r>
              <a:rPr lang="en"/>
              <a:t>Developers who need aspects of an infrastructure</a:t>
            </a:r>
            <a:endParaRPr/>
          </a:p>
          <a:p>
            <a:pPr indent="-342900" lvl="1" marL="914400" rtl="0" algn="l">
              <a:spcBef>
                <a:spcPts val="550"/>
              </a:spcBef>
              <a:spcAft>
                <a:spcPts val="0"/>
              </a:spcAft>
              <a:buSzPts val="1800"/>
              <a:buChar char="▶"/>
            </a:pPr>
            <a:r>
              <a:rPr lang="en"/>
              <a:t>Scalable data storage and bandwidth</a:t>
            </a:r>
            <a:endParaRPr/>
          </a:p>
          <a:p>
            <a:pPr indent="-342900" lvl="1" marL="914400" rtl="0" algn="l">
              <a:spcBef>
                <a:spcPts val="550"/>
              </a:spcBef>
              <a:spcAft>
                <a:spcPts val="0"/>
              </a:spcAft>
              <a:buSzPts val="1800"/>
              <a:buChar char="▶"/>
            </a:pPr>
            <a:r>
              <a:rPr lang="en"/>
              <a:t>For example, hosting videos for a streaming service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33"/>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a computing platform?</a:t>
            </a:r>
            <a:endParaRPr/>
          </a:p>
        </p:txBody>
      </p:sp>
      <p:sp>
        <p:nvSpPr>
          <p:cNvPr id="281" name="Google Shape;281;p3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82" name="Google Shape;282;p33"/>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 </a:t>
            </a:r>
            <a:r>
              <a:rPr b="1" lang="en"/>
              <a:t>computing platform</a:t>
            </a:r>
            <a:r>
              <a:rPr lang="en"/>
              <a:t> is an environment in which a piece of software is executed</a:t>
            </a:r>
            <a:endParaRPr/>
          </a:p>
          <a:p>
            <a:pPr indent="-368300" lvl="0" marL="457200" rtl="0" algn="l">
              <a:spcBef>
                <a:spcPts val="700"/>
              </a:spcBef>
              <a:spcAft>
                <a:spcPts val="0"/>
              </a:spcAft>
              <a:buSzPts val="2200"/>
              <a:buChar char="◻"/>
            </a:pPr>
            <a:r>
              <a:rPr lang="en"/>
              <a:t>It could be</a:t>
            </a:r>
            <a:endParaRPr/>
          </a:p>
          <a:p>
            <a:pPr indent="-342900" lvl="1" marL="914400" rtl="0" algn="l">
              <a:spcBef>
                <a:spcPts val="550"/>
              </a:spcBef>
              <a:spcAft>
                <a:spcPts val="0"/>
              </a:spcAft>
              <a:buSzPts val="1800"/>
              <a:buChar char="▶"/>
            </a:pPr>
            <a:r>
              <a:rPr lang="en"/>
              <a:t>The hardware, in the case of an embedded system</a:t>
            </a:r>
            <a:endParaRPr/>
          </a:p>
          <a:p>
            <a:pPr indent="-342900" lvl="1" marL="914400" rtl="0" algn="l">
              <a:spcBef>
                <a:spcPts val="550"/>
              </a:spcBef>
              <a:spcAft>
                <a:spcPts val="0"/>
              </a:spcAft>
              <a:buSzPts val="1800"/>
              <a:buChar char="▶"/>
            </a:pPr>
            <a:r>
              <a:rPr lang="en"/>
              <a:t>The operating system (OS) that hosts an application</a:t>
            </a:r>
            <a:endParaRPr/>
          </a:p>
          <a:p>
            <a:pPr indent="-342900" lvl="1" marL="914400" rtl="0" algn="l">
              <a:spcBef>
                <a:spcPts val="550"/>
              </a:spcBef>
              <a:spcAft>
                <a:spcPts val="0"/>
              </a:spcAft>
              <a:buSzPts val="1800"/>
              <a:buChar char="▶"/>
            </a:pPr>
            <a:r>
              <a:rPr lang="en"/>
              <a:t>An application, such as a web browser that runs web-based software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34"/>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Platform as a Service (PaaS)</a:t>
            </a:r>
            <a:endParaRPr/>
          </a:p>
        </p:txBody>
      </p:sp>
      <p:sp>
        <p:nvSpPr>
          <p:cNvPr id="289" name="Google Shape;289;p3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90" name="Google Shape;290;p34"/>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Used to host an application or service</a:t>
            </a:r>
            <a:endParaRPr/>
          </a:p>
        </p:txBody>
      </p:sp>
      <p:pic>
        <p:nvPicPr>
          <p:cNvPr descr="Image result for Platform as a Service (PaaS)" id="291" name="Google Shape;291;p34"/>
          <p:cNvPicPr preferRelativeResize="0"/>
          <p:nvPr/>
        </p:nvPicPr>
        <p:blipFill rotWithShape="1">
          <a:blip r:embed="rId3">
            <a:alphaModFix/>
          </a:blip>
          <a:srcRect b="0" l="0" r="0" t="0"/>
          <a:stretch/>
        </p:blipFill>
        <p:spPr>
          <a:xfrm>
            <a:off x="2289048" y="1856661"/>
            <a:ext cx="4800600" cy="271533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35"/>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Platform as a Service (PaaS)</a:t>
            </a:r>
            <a:endParaRPr/>
          </a:p>
        </p:txBody>
      </p:sp>
      <p:sp>
        <p:nvSpPr>
          <p:cNvPr id="298" name="Google Shape;298;p3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299" name="Google Shape;299;p35"/>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Provides a </a:t>
            </a:r>
            <a:r>
              <a:rPr b="1" lang="en"/>
              <a:t>platform and environment</a:t>
            </a:r>
            <a:r>
              <a:rPr lang="en"/>
              <a:t> to allow developers so they can build applications and services over the internet</a:t>
            </a:r>
            <a:endParaRPr/>
          </a:p>
          <a:p>
            <a:pPr indent="-368300" lvl="0" marL="457200" rtl="0" algn="l">
              <a:spcBef>
                <a:spcPts val="700"/>
              </a:spcBef>
              <a:spcAft>
                <a:spcPts val="0"/>
              </a:spcAft>
              <a:buSzPts val="2200"/>
              <a:buChar char="◻"/>
            </a:pPr>
            <a:r>
              <a:rPr lang="en"/>
              <a:t>The developer does not manage or control the underlying cloud infrastructure but has control over the deployed applications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Google Shape;305;p36"/>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Who subscribes to or uses PaaS?</a:t>
            </a:r>
            <a:endParaRPr/>
          </a:p>
        </p:txBody>
      </p:sp>
      <p:sp>
        <p:nvSpPr>
          <p:cNvPr id="306" name="Google Shape;306;p3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307" name="Google Shape;307;p36"/>
          <p:cNvSpPr txBox="1"/>
          <p:nvPr>
            <p:ph idx="1" type="body"/>
          </p:nvPr>
        </p:nvSpPr>
        <p:spPr>
          <a:xfrm>
            <a:off x="612648" y="1200150"/>
            <a:ext cx="8153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Developers who create web-applications</a:t>
            </a:r>
            <a:endParaRPr/>
          </a:p>
          <a:p>
            <a:pPr indent="-342900" lvl="1" marL="914400" rtl="0" algn="l">
              <a:spcBef>
                <a:spcPts val="550"/>
              </a:spcBef>
              <a:spcAft>
                <a:spcPts val="0"/>
              </a:spcAft>
              <a:buSzPts val="1800"/>
              <a:buChar char="▶"/>
            </a:pPr>
            <a:r>
              <a:rPr lang="en"/>
              <a:t>Sell their services using SaaS</a:t>
            </a:r>
            <a:endParaRPr/>
          </a:p>
          <a:p>
            <a:pPr indent="-368300" lvl="0" marL="457200" rtl="0" algn="l">
              <a:spcBef>
                <a:spcPts val="700"/>
              </a:spcBef>
              <a:spcAft>
                <a:spcPts val="0"/>
              </a:spcAft>
              <a:buSzPts val="2200"/>
              <a:buChar char="◻"/>
            </a:pPr>
            <a:r>
              <a:rPr lang="en"/>
              <a:t>Anyone who wants to host a web-application or internet service</a:t>
            </a:r>
            <a:endParaRPr/>
          </a:p>
          <a:p>
            <a:pPr indent="-342900" lvl="1" marL="914400" rtl="0" algn="l">
              <a:spcBef>
                <a:spcPts val="550"/>
              </a:spcBef>
              <a:spcAft>
                <a:spcPts val="0"/>
              </a:spcAft>
              <a:buSzPts val="1800"/>
              <a:buChar char="▶"/>
            </a:pPr>
            <a:r>
              <a:rPr lang="en"/>
              <a:t>Personal internet services, such as VPN (OpenVPN) or online backup (OwnCloud)</a:t>
            </a:r>
            <a:endParaRPr/>
          </a:p>
          <a:p>
            <a:pPr indent="-342900" lvl="1" marL="914400" rtl="0" algn="l">
              <a:spcBef>
                <a:spcPts val="550"/>
              </a:spcBef>
              <a:spcAft>
                <a:spcPts val="0"/>
              </a:spcAft>
              <a:buSzPts val="1800"/>
              <a:buChar char="▶"/>
            </a:pPr>
            <a:r>
              <a:rPr lang="en"/>
              <a:t>Web hosting using WordPress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pic>
        <p:nvPicPr>
          <p:cNvPr descr="Image result for Software as a service (SaaS)" id="313" name="Google Shape;313;p37"/>
          <p:cNvPicPr preferRelativeResize="0"/>
          <p:nvPr/>
        </p:nvPicPr>
        <p:blipFill rotWithShape="1">
          <a:blip r:embed="rId3">
            <a:alphaModFix/>
          </a:blip>
          <a:srcRect b="0" l="0" r="0" t="2920"/>
          <a:stretch/>
        </p:blipFill>
        <p:spPr>
          <a:xfrm>
            <a:off x="1066800" y="2038350"/>
            <a:ext cx="3686175" cy="2533650"/>
          </a:xfrm>
          <a:prstGeom prst="rect">
            <a:avLst/>
          </a:prstGeom>
          <a:noFill/>
          <a:ln>
            <a:noFill/>
          </a:ln>
        </p:spPr>
      </p:pic>
      <p:sp>
        <p:nvSpPr>
          <p:cNvPr id="314" name="Google Shape;314;p37"/>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Software as a service (SaaS)</a:t>
            </a:r>
            <a:endParaRPr/>
          </a:p>
        </p:txBody>
      </p:sp>
      <p:sp>
        <p:nvSpPr>
          <p:cNvPr id="315" name="Google Shape;315;p3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316" name="Google Shape;316;p37"/>
          <p:cNvSpPr txBox="1"/>
          <p:nvPr>
            <p:ph idx="1" type="body"/>
          </p:nvPr>
        </p:nvSpPr>
        <p:spPr>
          <a:xfrm>
            <a:off x="612648" y="1200150"/>
            <a:ext cx="8153400" cy="8382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Applications that run on a server (web applications)</a:t>
            </a:r>
            <a:endParaRPr/>
          </a:p>
        </p:txBody>
      </p:sp>
      <p:pic>
        <p:nvPicPr>
          <p:cNvPr descr="Image result for google apps suite" id="317" name="Google Shape;317;p37"/>
          <p:cNvPicPr preferRelativeResize="0"/>
          <p:nvPr/>
        </p:nvPicPr>
        <p:blipFill rotWithShape="1">
          <a:blip r:embed="rId4">
            <a:alphaModFix/>
          </a:blip>
          <a:srcRect b="0" l="0" r="0" t="0"/>
          <a:stretch/>
        </p:blipFill>
        <p:spPr>
          <a:xfrm>
            <a:off x="4876800" y="2133600"/>
            <a:ext cx="3222423" cy="2247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38"/>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Software as a service (SaaS)</a:t>
            </a:r>
            <a:endParaRPr/>
          </a:p>
        </p:txBody>
      </p:sp>
      <p:sp>
        <p:nvSpPr>
          <p:cNvPr id="324" name="Google Shape;324;p3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325" name="Google Shape;325;p38"/>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Delivered as a service to the customer who can access the program from any online device</a:t>
            </a:r>
            <a:endParaRPr/>
          </a:p>
          <a:p>
            <a:pPr indent="-342900" lvl="1" marL="914400" rtl="0" algn="l">
              <a:spcBef>
                <a:spcPts val="550"/>
              </a:spcBef>
              <a:spcAft>
                <a:spcPts val="0"/>
              </a:spcAft>
              <a:buSzPts val="1800"/>
              <a:buChar char="▶"/>
            </a:pPr>
            <a:r>
              <a:rPr lang="en"/>
              <a:t>Eliminates the need to install and run the application on the customer's own computers</a:t>
            </a:r>
            <a:endParaRPr/>
          </a:p>
          <a:p>
            <a:pPr indent="-342900" lvl="1" marL="914400" rtl="0" algn="l">
              <a:spcBef>
                <a:spcPts val="550"/>
              </a:spcBef>
              <a:spcAft>
                <a:spcPts val="0"/>
              </a:spcAft>
              <a:buSzPts val="1800"/>
              <a:buChar char="▶"/>
            </a:pPr>
            <a:r>
              <a:rPr lang="en"/>
              <a:t>Simplifies maintenance and support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0" name="Shape 330"/>
        <p:cNvGrpSpPr/>
        <p:nvPr/>
      </p:nvGrpSpPr>
      <p:grpSpPr>
        <a:xfrm>
          <a:off x="0" y="0"/>
          <a:ext cx="0" cy="0"/>
          <a:chOff x="0" y="0"/>
          <a:chExt cx="0" cy="0"/>
        </a:xfrm>
      </p:grpSpPr>
      <p:sp>
        <p:nvSpPr>
          <p:cNvPr id="331" name="Google Shape;331;p39"/>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Who subscribes to or uses SaaS?</a:t>
            </a:r>
            <a:endParaRPr/>
          </a:p>
        </p:txBody>
      </p:sp>
      <p:sp>
        <p:nvSpPr>
          <p:cNvPr id="332" name="Google Shape;332;p3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333" name="Google Shape;333;p39"/>
          <p:cNvSpPr txBox="1"/>
          <p:nvPr>
            <p:ph idx="1" type="body"/>
          </p:nvPr>
        </p:nvSpPr>
        <p:spPr>
          <a:xfrm>
            <a:off x="612648" y="1200150"/>
            <a:ext cx="8153400" cy="1524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You do!</a:t>
            </a:r>
            <a:endParaRPr/>
          </a:p>
          <a:p>
            <a:pPr indent="-368300" lvl="0" marL="457200" rtl="0" algn="l">
              <a:spcBef>
                <a:spcPts val="700"/>
              </a:spcBef>
              <a:spcAft>
                <a:spcPts val="0"/>
              </a:spcAft>
              <a:buSzPts val="2200"/>
              <a:buChar char="◻"/>
            </a:pPr>
            <a:r>
              <a:rPr lang="en"/>
              <a:t>Any end-user who uses a web application uses SaaS</a:t>
            </a:r>
            <a:endParaRPr/>
          </a:p>
        </p:txBody>
      </p:sp>
      <p:pic>
        <p:nvPicPr>
          <p:cNvPr descr="Related image" id="334" name="Google Shape;334;p39"/>
          <p:cNvPicPr preferRelativeResize="0"/>
          <p:nvPr/>
        </p:nvPicPr>
        <p:blipFill rotWithShape="1">
          <a:blip r:embed="rId3">
            <a:alphaModFix/>
          </a:blip>
          <a:srcRect b="3333" l="18000" r="19777" t="3332"/>
          <a:stretch/>
        </p:blipFill>
        <p:spPr>
          <a:xfrm>
            <a:off x="612648" y="2343150"/>
            <a:ext cx="2133600" cy="1920240"/>
          </a:xfrm>
          <a:prstGeom prst="rect">
            <a:avLst/>
          </a:prstGeom>
          <a:noFill/>
          <a:ln>
            <a:noFill/>
          </a:ln>
        </p:spPr>
      </p:pic>
      <p:pic>
        <p:nvPicPr>
          <p:cNvPr descr="Image result for vk" id="335" name="Google Shape;335;p39"/>
          <p:cNvPicPr preferRelativeResize="0"/>
          <p:nvPr/>
        </p:nvPicPr>
        <p:blipFill rotWithShape="1">
          <a:blip r:embed="rId4">
            <a:alphaModFix/>
          </a:blip>
          <a:srcRect b="0" l="0" r="0" t="0"/>
          <a:stretch/>
        </p:blipFill>
        <p:spPr>
          <a:xfrm>
            <a:off x="3200400" y="2571750"/>
            <a:ext cx="1600200" cy="1600200"/>
          </a:xfrm>
          <a:prstGeom prst="rect">
            <a:avLst/>
          </a:prstGeom>
          <a:noFill/>
          <a:ln>
            <a:noFill/>
          </a:ln>
        </p:spPr>
      </p:pic>
      <p:pic>
        <p:nvPicPr>
          <p:cNvPr descr="Image result for wordpress" id="336" name="Google Shape;336;p39"/>
          <p:cNvPicPr preferRelativeResize="0"/>
          <p:nvPr/>
        </p:nvPicPr>
        <p:blipFill rotWithShape="1">
          <a:blip r:embed="rId5">
            <a:alphaModFix/>
          </a:blip>
          <a:srcRect b="0" l="0" r="0" t="0"/>
          <a:stretch/>
        </p:blipFill>
        <p:spPr>
          <a:xfrm>
            <a:off x="5413248" y="2522220"/>
            <a:ext cx="3352800" cy="18859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1" name="Shape 341"/>
        <p:cNvGrpSpPr/>
        <p:nvPr/>
      </p:nvGrpSpPr>
      <p:grpSpPr>
        <a:xfrm>
          <a:off x="0" y="0"/>
          <a:ext cx="0" cy="0"/>
          <a:chOff x="0" y="0"/>
          <a:chExt cx="0" cy="0"/>
        </a:xfrm>
      </p:grpSpPr>
      <p:sp>
        <p:nvSpPr>
          <p:cNvPr id="342" name="Google Shape;342;p40"/>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Commercial Cloud Providers</a:t>
            </a:r>
            <a:endParaRPr/>
          </a:p>
        </p:txBody>
      </p:sp>
      <p:sp>
        <p:nvSpPr>
          <p:cNvPr id="343" name="Google Shape;343;p4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id="344" name="Google Shape;344;p40"/>
          <p:cNvPicPr preferRelativeResize="0"/>
          <p:nvPr>
            <p:ph idx="1" type="body"/>
          </p:nvPr>
        </p:nvPicPr>
        <p:blipFill rotWithShape="1">
          <a:blip r:embed="rId3">
            <a:alphaModFix/>
          </a:blip>
          <a:srcRect b="0" l="0" r="0" t="0"/>
          <a:stretch/>
        </p:blipFill>
        <p:spPr>
          <a:xfrm>
            <a:off x="1514171" y="1200150"/>
            <a:ext cx="6350608" cy="33718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9" name="Shape 349"/>
        <p:cNvGrpSpPr/>
        <p:nvPr/>
      </p:nvGrpSpPr>
      <p:grpSpPr>
        <a:xfrm>
          <a:off x="0" y="0"/>
          <a:ext cx="0" cy="0"/>
          <a:chOff x="0" y="0"/>
          <a:chExt cx="0" cy="0"/>
        </a:xfrm>
      </p:grpSpPr>
      <p:sp>
        <p:nvSpPr>
          <p:cNvPr id="350" name="Google Shape;350;p41"/>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Storage Services</a:t>
            </a:r>
            <a:endParaRPr/>
          </a:p>
        </p:txBody>
      </p:sp>
      <p:sp>
        <p:nvSpPr>
          <p:cNvPr id="351" name="Google Shape;351;p4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352" name="Google Shape;352;p41"/>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Dropbox</a:t>
            </a:r>
            <a:endParaRPr/>
          </a:p>
          <a:p>
            <a:pPr indent="-368300" lvl="0" marL="457200" rtl="0" algn="l">
              <a:spcBef>
                <a:spcPts val="700"/>
              </a:spcBef>
              <a:spcAft>
                <a:spcPts val="0"/>
              </a:spcAft>
              <a:buSzPts val="2200"/>
              <a:buChar char="◻"/>
            </a:pPr>
            <a:r>
              <a:rPr lang="en"/>
              <a:t>Google Drive</a:t>
            </a:r>
            <a:endParaRPr/>
          </a:p>
          <a:p>
            <a:pPr indent="-368300" lvl="0" marL="457200" rtl="0" algn="l">
              <a:spcBef>
                <a:spcPts val="700"/>
              </a:spcBef>
              <a:spcAft>
                <a:spcPts val="0"/>
              </a:spcAft>
              <a:buSzPts val="2200"/>
              <a:buChar char="◻"/>
            </a:pPr>
            <a:r>
              <a:rPr lang="en"/>
              <a:t>Yandex.Disk</a:t>
            </a:r>
            <a:endParaRPr/>
          </a:p>
          <a:p>
            <a:pPr indent="-368300" lvl="0" marL="457200" rtl="0" algn="l">
              <a:spcBef>
                <a:spcPts val="700"/>
              </a:spcBef>
              <a:spcAft>
                <a:spcPts val="0"/>
              </a:spcAft>
              <a:buSzPts val="2200"/>
              <a:buChar char="◻"/>
            </a:pPr>
            <a:r>
              <a:rPr lang="en"/>
              <a:t>Облако@mail.ru</a:t>
            </a:r>
            <a:endParaRPr/>
          </a:p>
          <a:p>
            <a:pPr indent="-368300" lvl="0" marL="457200" rtl="0" algn="l">
              <a:spcBef>
                <a:spcPts val="700"/>
              </a:spcBef>
              <a:spcAft>
                <a:spcPts val="0"/>
              </a:spcAft>
              <a:buSzPts val="2200"/>
              <a:buChar char="◻"/>
            </a:pPr>
            <a:r>
              <a:rPr lang="en"/>
              <a:t>iCloud and iCloud Drive</a:t>
            </a:r>
            <a:endParaRPr/>
          </a:p>
          <a:p>
            <a:pPr indent="-368300" lvl="0" marL="457200" rtl="0" algn="l">
              <a:spcBef>
                <a:spcPts val="700"/>
              </a:spcBef>
              <a:spcAft>
                <a:spcPts val="0"/>
              </a:spcAft>
              <a:buSzPts val="2200"/>
              <a:buChar char="◻"/>
            </a:pPr>
            <a:r>
              <a:rPr lang="en"/>
              <a:t>OneDrive</a:t>
            </a:r>
            <a:endParaRPr/>
          </a:p>
        </p:txBody>
      </p:sp>
      <p:pic>
        <p:nvPicPr>
          <p:cNvPr descr="Image result for one drive" id="353" name="Google Shape;353;p41"/>
          <p:cNvPicPr preferRelativeResize="0"/>
          <p:nvPr/>
        </p:nvPicPr>
        <p:blipFill rotWithShape="1">
          <a:blip r:embed="rId3">
            <a:alphaModFix/>
          </a:blip>
          <a:srcRect b="0" l="0" r="0" t="0"/>
          <a:stretch/>
        </p:blipFill>
        <p:spPr>
          <a:xfrm>
            <a:off x="4266347" y="2411245"/>
            <a:ext cx="2667000" cy="840383"/>
          </a:xfrm>
          <a:prstGeom prst="rect">
            <a:avLst/>
          </a:prstGeom>
          <a:noFill/>
          <a:ln>
            <a:noFill/>
          </a:ln>
        </p:spPr>
      </p:pic>
      <p:pic>
        <p:nvPicPr>
          <p:cNvPr descr="Image result for dropbox png" id="354" name="Google Shape;354;p41"/>
          <p:cNvPicPr preferRelativeResize="0"/>
          <p:nvPr/>
        </p:nvPicPr>
        <p:blipFill rotWithShape="1">
          <a:blip r:embed="rId4">
            <a:alphaModFix/>
          </a:blip>
          <a:srcRect b="0" l="12105" r="12104" t="9414"/>
          <a:stretch/>
        </p:blipFill>
        <p:spPr>
          <a:xfrm>
            <a:off x="7118401" y="1310250"/>
            <a:ext cx="1224273" cy="1463300"/>
          </a:xfrm>
          <a:prstGeom prst="rect">
            <a:avLst/>
          </a:prstGeom>
          <a:noFill/>
          <a:ln>
            <a:noFill/>
          </a:ln>
        </p:spPr>
      </p:pic>
      <p:pic>
        <p:nvPicPr>
          <p:cNvPr descr="Image result for ÐÐ±Ð»Ð°ÐºÐ¾@mail.ru" id="355" name="Google Shape;355;p41"/>
          <p:cNvPicPr preferRelativeResize="0"/>
          <p:nvPr/>
        </p:nvPicPr>
        <p:blipFill rotWithShape="1">
          <a:blip r:embed="rId5">
            <a:alphaModFix/>
          </a:blip>
          <a:srcRect b="0" l="0" r="0" t="0"/>
          <a:stretch/>
        </p:blipFill>
        <p:spPr>
          <a:xfrm>
            <a:off x="3657600" y="1352550"/>
            <a:ext cx="2367443" cy="1010742"/>
          </a:xfrm>
          <a:prstGeom prst="rect">
            <a:avLst/>
          </a:prstGeom>
          <a:noFill/>
          <a:ln>
            <a:noFill/>
          </a:ln>
        </p:spPr>
      </p:pic>
      <p:pic>
        <p:nvPicPr>
          <p:cNvPr descr="Image result for google drive" id="356" name="Google Shape;356;p41"/>
          <p:cNvPicPr preferRelativeResize="0"/>
          <p:nvPr/>
        </p:nvPicPr>
        <p:blipFill rotWithShape="1">
          <a:blip r:embed="rId6">
            <a:alphaModFix/>
          </a:blip>
          <a:srcRect b="0" l="0" r="0" t="0"/>
          <a:stretch/>
        </p:blipFill>
        <p:spPr>
          <a:xfrm>
            <a:off x="6933347" y="3101600"/>
            <a:ext cx="1832701" cy="1050779"/>
          </a:xfrm>
          <a:prstGeom prst="rect">
            <a:avLst/>
          </a:prstGeom>
          <a:noFill/>
          <a:ln>
            <a:noFill/>
          </a:ln>
        </p:spPr>
      </p:pic>
      <p:pic>
        <p:nvPicPr>
          <p:cNvPr descr="Related image" id="357" name="Google Shape;357;p41"/>
          <p:cNvPicPr preferRelativeResize="0"/>
          <p:nvPr/>
        </p:nvPicPr>
        <p:blipFill rotWithShape="1">
          <a:blip r:embed="rId7">
            <a:alphaModFix/>
          </a:blip>
          <a:srcRect b="6000" l="31840" r="29928" t="4000"/>
          <a:stretch/>
        </p:blipFill>
        <p:spPr>
          <a:xfrm>
            <a:off x="5120623" y="3245731"/>
            <a:ext cx="1104724" cy="124281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p42"/>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Characteristics</a:t>
            </a:r>
            <a:endParaRPr/>
          </a:p>
        </p:txBody>
      </p:sp>
      <p:sp>
        <p:nvSpPr>
          <p:cNvPr id="364" name="Google Shape;364;p4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365" name="Google Shape;365;p42"/>
          <p:cNvSpPr txBox="1"/>
          <p:nvPr/>
        </p:nvSpPr>
        <p:spPr>
          <a:xfrm>
            <a:off x="1780412" y="1210165"/>
            <a:ext cx="3116559" cy="41549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800"/>
              <a:t>Common characteristics:</a:t>
            </a:r>
            <a:endParaRPr sz="1800"/>
          </a:p>
        </p:txBody>
      </p:sp>
      <p:sp>
        <p:nvSpPr>
          <p:cNvPr id="366" name="Google Shape;366;p42"/>
          <p:cNvSpPr/>
          <p:nvPr/>
        </p:nvSpPr>
        <p:spPr>
          <a:xfrm>
            <a:off x="1791891" y="2657475"/>
            <a:ext cx="2282429" cy="273844"/>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Low Cost Software</a:t>
            </a:r>
            <a:endParaRPr/>
          </a:p>
        </p:txBody>
      </p:sp>
      <p:sp>
        <p:nvSpPr>
          <p:cNvPr id="367" name="Google Shape;367;p42"/>
          <p:cNvSpPr/>
          <p:nvPr/>
        </p:nvSpPr>
        <p:spPr>
          <a:xfrm>
            <a:off x="1802097" y="2288381"/>
            <a:ext cx="2282429" cy="275035"/>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Virtualization</a:t>
            </a:r>
            <a:endParaRPr/>
          </a:p>
        </p:txBody>
      </p:sp>
      <p:sp>
        <p:nvSpPr>
          <p:cNvPr id="368" name="Google Shape;368;p42"/>
          <p:cNvSpPr/>
          <p:nvPr/>
        </p:nvSpPr>
        <p:spPr>
          <a:xfrm>
            <a:off x="4191000" y="2288381"/>
            <a:ext cx="2281238" cy="273844"/>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Service Orientation</a:t>
            </a:r>
            <a:endParaRPr/>
          </a:p>
        </p:txBody>
      </p:sp>
      <p:sp>
        <p:nvSpPr>
          <p:cNvPr id="369" name="Google Shape;369;p42"/>
          <p:cNvSpPr/>
          <p:nvPr/>
        </p:nvSpPr>
        <p:spPr>
          <a:xfrm>
            <a:off x="4191000" y="2647950"/>
            <a:ext cx="2281238" cy="273844"/>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Advanced Security</a:t>
            </a:r>
            <a:endParaRPr/>
          </a:p>
        </p:txBody>
      </p:sp>
      <p:sp>
        <p:nvSpPr>
          <p:cNvPr id="370" name="Google Shape;370;p42"/>
          <p:cNvSpPr/>
          <p:nvPr/>
        </p:nvSpPr>
        <p:spPr>
          <a:xfrm>
            <a:off x="1791891" y="1945481"/>
            <a:ext cx="2282429" cy="240506"/>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Homogeneity</a:t>
            </a:r>
            <a:endParaRPr/>
          </a:p>
        </p:txBody>
      </p:sp>
      <p:sp>
        <p:nvSpPr>
          <p:cNvPr id="371" name="Google Shape;371;p42"/>
          <p:cNvSpPr/>
          <p:nvPr/>
        </p:nvSpPr>
        <p:spPr>
          <a:xfrm>
            <a:off x="1791891" y="1612106"/>
            <a:ext cx="2282429" cy="240506"/>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Scalability</a:t>
            </a:r>
            <a:endParaRPr/>
          </a:p>
        </p:txBody>
      </p:sp>
      <p:sp>
        <p:nvSpPr>
          <p:cNvPr id="372" name="Google Shape;372;p42"/>
          <p:cNvSpPr/>
          <p:nvPr/>
        </p:nvSpPr>
        <p:spPr>
          <a:xfrm>
            <a:off x="4191000" y="1602581"/>
            <a:ext cx="2281238" cy="240506"/>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Resilient Computing</a:t>
            </a:r>
            <a:endParaRPr/>
          </a:p>
        </p:txBody>
      </p:sp>
      <p:sp>
        <p:nvSpPr>
          <p:cNvPr id="373" name="Google Shape;373;p42"/>
          <p:cNvSpPr/>
          <p:nvPr/>
        </p:nvSpPr>
        <p:spPr>
          <a:xfrm>
            <a:off x="4191000" y="1945481"/>
            <a:ext cx="2281238" cy="240506"/>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Geographic</a:t>
            </a:r>
            <a:r>
              <a:rPr lang="en" sz="1350">
                <a:solidFill>
                  <a:srgbClr val="000000"/>
                </a:solidFill>
                <a:latin typeface="Arial"/>
                <a:ea typeface="Arial"/>
                <a:cs typeface="Arial"/>
                <a:sym typeface="Arial"/>
              </a:rPr>
              <a:t> </a:t>
            </a:r>
            <a:r>
              <a:rPr b="1" lang="en" sz="1350">
                <a:solidFill>
                  <a:srgbClr val="000000"/>
                </a:solidFill>
                <a:latin typeface="Arial"/>
                <a:ea typeface="Arial"/>
                <a:cs typeface="Arial"/>
                <a:sym typeface="Arial"/>
              </a:rPr>
              <a:t>Distribution</a:t>
            </a:r>
            <a:endParaRPr/>
          </a:p>
        </p:txBody>
      </p:sp>
      <p:sp>
        <p:nvSpPr>
          <p:cNvPr id="374" name="Google Shape;374;p42"/>
          <p:cNvSpPr txBox="1"/>
          <p:nvPr/>
        </p:nvSpPr>
        <p:spPr>
          <a:xfrm>
            <a:off x="1816764" y="3355775"/>
            <a:ext cx="3143809" cy="41549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800"/>
              <a:t>Essential characteristics:</a:t>
            </a:r>
            <a:endParaRPr sz="1800"/>
          </a:p>
        </p:txBody>
      </p:sp>
      <p:sp>
        <p:nvSpPr>
          <p:cNvPr id="375" name="Google Shape;375;p42"/>
          <p:cNvSpPr/>
          <p:nvPr/>
        </p:nvSpPr>
        <p:spPr>
          <a:xfrm>
            <a:off x="1869282" y="4342209"/>
            <a:ext cx="2282428" cy="241697"/>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Resource</a:t>
            </a:r>
            <a:r>
              <a:rPr lang="en" sz="1350">
                <a:solidFill>
                  <a:srgbClr val="000000"/>
                </a:solidFill>
                <a:latin typeface="Arial"/>
                <a:ea typeface="Arial"/>
                <a:cs typeface="Arial"/>
                <a:sym typeface="Arial"/>
              </a:rPr>
              <a:t> </a:t>
            </a:r>
            <a:r>
              <a:rPr b="1" lang="en" sz="1350">
                <a:solidFill>
                  <a:srgbClr val="000000"/>
                </a:solidFill>
                <a:latin typeface="Arial"/>
                <a:ea typeface="Arial"/>
                <a:cs typeface="Arial"/>
                <a:sym typeface="Arial"/>
              </a:rPr>
              <a:t>Pooling</a:t>
            </a:r>
            <a:endParaRPr/>
          </a:p>
        </p:txBody>
      </p:sp>
      <p:sp>
        <p:nvSpPr>
          <p:cNvPr id="376" name="Google Shape;376;p42"/>
          <p:cNvSpPr/>
          <p:nvPr/>
        </p:nvSpPr>
        <p:spPr>
          <a:xfrm>
            <a:off x="1869282" y="4054078"/>
            <a:ext cx="2282428" cy="240506"/>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Broad</a:t>
            </a:r>
            <a:r>
              <a:rPr lang="en" sz="1350">
                <a:solidFill>
                  <a:srgbClr val="000000"/>
                </a:solidFill>
                <a:latin typeface="Arial"/>
                <a:ea typeface="Arial"/>
                <a:cs typeface="Arial"/>
                <a:sym typeface="Arial"/>
              </a:rPr>
              <a:t> </a:t>
            </a:r>
            <a:r>
              <a:rPr b="1" lang="en" sz="1350">
                <a:solidFill>
                  <a:srgbClr val="000000"/>
                </a:solidFill>
                <a:latin typeface="Arial"/>
                <a:ea typeface="Arial"/>
                <a:cs typeface="Arial"/>
                <a:sym typeface="Arial"/>
              </a:rPr>
              <a:t>Network</a:t>
            </a:r>
            <a:r>
              <a:rPr lang="en" sz="1350">
                <a:solidFill>
                  <a:srgbClr val="000000"/>
                </a:solidFill>
                <a:latin typeface="Arial"/>
                <a:ea typeface="Arial"/>
                <a:cs typeface="Arial"/>
                <a:sym typeface="Arial"/>
              </a:rPr>
              <a:t> </a:t>
            </a:r>
            <a:r>
              <a:rPr b="1" lang="en" sz="1350">
                <a:solidFill>
                  <a:srgbClr val="000000"/>
                </a:solidFill>
                <a:latin typeface="Arial"/>
                <a:ea typeface="Arial"/>
                <a:cs typeface="Arial"/>
                <a:sym typeface="Arial"/>
              </a:rPr>
              <a:t>Access</a:t>
            </a:r>
            <a:endParaRPr/>
          </a:p>
        </p:txBody>
      </p:sp>
      <p:sp>
        <p:nvSpPr>
          <p:cNvPr id="377" name="Google Shape;377;p42"/>
          <p:cNvSpPr/>
          <p:nvPr/>
        </p:nvSpPr>
        <p:spPr>
          <a:xfrm>
            <a:off x="4268391" y="4054078"/>
            <a:ext cx="2282429" cy="240506"/>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Rapid</a:t>
            </a:r>
            <a:r>
              <a:rPr lang="en" sz="1350">
                <a:solidFill>
                  <a:srgbClr val="000000"/>
                </a:solidFill>
                <a:latin typeface="Arial"/>
                <a:ea typeface="Arial"/>
                <a:cs typeface="Arial"/>
                <a:sym typeface="Arial"/>
              </a:rPr>
              <a:t> </a:t>
            </a:r>
            <a:r>
              <a:rPr b="1" lang="en" sz="1350">
                <a:solidFill>
                  <a:srgbClr val="000000"/>
                </a:solidFill>
                <a:latin typeface="Arial"/>
                <a:ea typeface="Arial"/>
                <a:cs typeface="Arial"/>
                <a:sym typeface="Arial"/>
              </a:rPr>
              <a:t>Elasticity</a:t>
            </a:r>
            <a:endParaRPr/>
          </a:p>
        </p:txBody>
      </p:sp>
      <p:sp>
        <p:nvSpPr>
          <p:cNvPr id="378" name="Google Shape;378;p42"/>
          <p:cNvSpPr/>
          <p:nvPr/>
        </p:nvSpPr>
        <p:spPr>
          <a:xfrm>
            <a:off x="4268391" y="4342209"/>
            <a:ext cx="2282429" cy="241697"/>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Measured</a:t>
            </a:r>
            <a:r>
              <a:rPr lang="en" sz="1350">
                <a:solidFill>
                  <a:srgbClr val="000000"/>
                </a:solidFill>
                <a:latin typeface="Arial"/>
                <a:ea typeface="Arial"/>
                <a:cs typeface="Arial"/>
                <a:sym typeface="Arial"/>
              </a:rPr>
              <a:t> </a:t>
            </a:r>
            <a:r>
              <a:rPr b="1" lang="en" sz="1350">
                <a:solidFill>
                  <a:srgbClr val="000000"/>
                </a:solidFill>
                <a:latin typeface="Arial"/>
                <a:ea typeface="Arial"/>
                <a:cs typeface="Arial"/>
                <a:sym typeface="Arial"/>
              </a:rPr>
              <a:t>Service</a:t>
            </a:r>
            <a:endParaRPr/>
          </a:p>
        </p:txBody>
      </p:sp>
      <p:sp>
        <p:nvSpPr>
          <p:cNvPr id="379" name="Google Shape;379;p42"/>
          <p:cNvSpPr/>
          <p:nvPr/>
        </p:nvSpPr>
        <p:spPr>
          <a:xfrm>
            <a:off x="1860947" y="3750469"/>
            <a:ext cx="4681538" cy="241697"/>
          </a:xfrm>
          <a:prstGeom prst="roundRect">
            <a:avLst>
              <a:gd fmla="val 16667" name="adj"/>
            </a:avLst>
          </a:prstGeom>
          <a:solidFill>
            <a:srgbClr val="C7C7C8"/>
          </a:solidFill>
          <a:ln cap="flat" cmpd="sng" w="10000">
            <a:solidFill>
              <a:schemeClr val="accen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350">
                <a:solidFill>
                  <a:srgbClr val="000000"/>
                </a:solidFill>
                <a:latin typeface="Arial"/>
                <a:ea typeface="Arial"/>
                <a:cs typeface="Arial"/>
                <a:sym typeface="Arial"/>
              </a:rPr>
              <a:t>On-demand Self-Service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4" name="Shape 384"/>
        <p:cNvGrpSpPr/>
        <p:nvPr/>
      </p:nvGrpSpPr>
      <p:grpSpPr>
        <a:xfrm>
          <a:off x="0" y="0"/>
          <a:ext cx="0" cy="0"/>
          <a:chOff x="0" y="0"/>
          <a:chExt cx="0" cy="0"/>
        </a:xfrm>
      </p:grpSpPr>
      <p:sp>
        <p:nvSpPr>
          <p:cNvPr id="385" name="Google Shape;385;p4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Deployment Models</a:t>
            </a:r>
            <a:endParaRPr/>
          </a:p>
        </p:txBody>
      </p:sp>
      <p:sp>
        <p:nvSpPr>
          <p:cNvPr id="386" name="Google Shape;386;p43"/>
          <p:cNvSpPr txBox="1"/>
          <p:nvPr>
            <p:ph idx="1" type="body"/>
          </p:nvPr>
        </p:nvSpPr>
        <p:spPr>
          <a:xfrm>
            <a:off x="609600" y="1192175"/>
            <a:ext cx="3886200" cy="1326054"/>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Private cloud</a:t>
            </a:r>
            <a:endParaRPr/>
          </a:p>
          <a:p>
            <a:pPr indent="-368300" lvl="0" marL="457200" rtl="0" algn="l">
              <a:spcBef>
                <a:spcPts val="700"/>
              </a:spcBef>
              <a:spcAft>
                <a:spcPts val="0"/>
              </a:spcAft>
              <a:buSzPts val="2200"/>
              <a:buChar char="◻"/>
            </a:pPr>
            <a:r>
              <a:rPr lang="en"/>
              <a:t>Community cloud</a:t>
            </a:r>
            <a:endParaRPr/>
          </a:p>
        </p:txBody>
      </p:sp>
      <p:sp>
        <p:nvSpPr>
          <p:cNvPr id="387" name="Google Shape;387;p43"/>
          <p:cNvSpPr txBox="1"/>
          <p:nvPr>
            <p:ph idx="2" type="body"/>
          </p:nvPr>
        </p:nvSpPr>
        <p:spPr>
          <a:xfrm>
            <a:off x="4844901" y="1192175"/>
            <a:ext cx="3886200" cy="1227175"/>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Public cloud</a:t>
            </a:r>
            <a:endParaRPr/>
          </a:p>
          <a:p>
            <a:pPr indent="-368300" lvl="0" marL="457200" rtl="0" algn="l">
              <a:spcBef>
                <a:spcPts val="700"/>
              </a:spcBef>
              <a:spcAft>
                <a:spcPts val="0"/>
              </a:spcAft>
              <a:buSzPts val="2200"/>
              <a:buChar char="◻"/>
            </a:pPr>
            <a:r>
              <a:rPr lang="en"/>
              <a:t>Hybrid cloud</a:t>
            </a:r>
            <a:endParaRPr/>
          </a:p>
        </p:txBody>
      </p:sp>
      <p:sp>
        <p:nvSpPr>
          <p:cNvPr id="388" name="Google Shape;388;p4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id="389" name="Google Shape;389;p43"/>
          <p:cNvPicPr preferRelativeResize="0"/>
          <p:nvPr/>
        </p:nvPicPr>
        <p:blipFill rotWithShape="1">
          <a:blip r:embed="rId3">
            <a:alphaModFix/>
          </a:blip>
          <a:srcRect b="0" l="0" r="0" t="0"/>
          <a:stretch/>
        </p:blipFill>
        <p:spPr>
          <a:xfrm>
            <a:off x="1160802" y="2518229"/>
            <a:ext cx="6669996" cy="210294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4" name="Shape 394"/>
        <p:cNvGrpSpPr/>
        <p:nvPr/>
      </p:nvGrpSpPr>
      <p:grpSpPr>
        <a:xfrm>
          <a:off x="0" y="0"/>
          <a:ext cx="0" cy="0"/>
          <a:chOff x="0" y="0"/>
          <a:chExt cx="0" cy="0"/>
        </a:xfrm>
      </p:grpSpPr>
      <p:sp>
        <p:nvSpPr>
          <p:cNvPr id="395" name="Google Shape;395;p4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Advantages and Disadvantages</a:t>
            </a:r>
            <a:endParaRPr/>
          </a:p>
        </p:txBody>
      </p:sp>
      <p:sp>
        <p:nvSpPr>
          <p:cNvPr id="396" name="Google Shape;396;p44"/>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What might be some of the advantages or disadvantages of cloud computing?</a:t>
            </a:r>
            <a:endParaRPr/>
          </a:p>
        </p:txBody>
      </p:sp>
      <p:sp>
        <p:nvSpPr>
          <p:cNvPr id="397" name="Google Shape;397;p4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descr="Image result for Advantages of cloud computing" id="398" name="Google Shape;398;p44"/>
          <p:cNvPicPr preferRelativeResize="0"/>
          <p:nvPr>
            <p:ph idx="2" type="body"/>
          </p:nvPr>
        </p:nvPicPr>
        <p:blipFill rotWithShape="1">
          <a:blip r:embed="rId3">
            <a:alphaModFix/>
          </a:blip>
          <a:srcRect b="0" l="0" r="0" t="0"/>
          <a:stretch/>
        </p:blipFill>
        <p:spPr>
          <a:xfrm>
            <a:off x="4495800" y="1343152"/>
            <a:ext cx="4387850" cy="245719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Google Shape;404;p4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Advantages of Cloud Computing (1)</a:t>
            </a:r>
            <a:endParaRPr/>
          </a:p>
        </p:txBody>
      </p:sp>
      <p:sp>
        <p:nvSpPr>
          <p:cNvPr id="405" name="Google Shape;405;p45"/>
          <p:cNvSpPr txBox="1"/>
          <p:nvPr>
            <p:ph idx="1" type="body"/>
          </p:nvPr>
        </p:nvSpPr>
        <p:spPr>
          <a:xfrm>
            <a:off x="609600" y="1192175"/>
            <a:ext cx="4724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Lower computer costs</a:t>
            </a:r>
            <a:endParaRPr/>
          </a:p>
          <a:p>
            <a:pPr indent="-368300" lvl="0" marL="457200" rtl="0" algn="l">
              <a:spcBef>
                <a:spcPts val="700"/>
              </a:spcBef>
              <a:spcAft>
                <a:spcPts val="0"/>
              </a:spcAft>
              <a:buSzPts val="2200"/>
              <a:buChar char="◻"/>
            </a:pPr>
            <a:r>
              <a:rPr lang="en"/>
              <a:t>Improved performance</a:t>
            </a:r>
            <a:endParaRPr/>
          </a:p>
          <a:p>
            <a:pPr indent="-368300" lvl="0" marL="457200" rtl="0" algn="l">
              <a:spcBef>
                <a:spcPts val="700"/>
              </a:spcBef>
              <a:spcAft>
                <a:spcPts val="0"/>
              </a:spcAft>
              <a:buSzPts val="2200"/>
              <a:buChar char="◻"/>
            </a:pPr>
            <a:r>
              <a:rPr lang="en"/>
              <a:t>Reduced software cost</a:t>
            </a:r>
            <a:endParaRPr/>
          </a:p>
          <a:p>
            <a:pPr indent="-368300" lvl="0" marL="457200" rtl="0" algn="l">
              <a:spcBef>
                <a:spcPts val="700"/>
              </a:spcBef>
              <a:spcAft>
                <a:spcPts val="0"/>
              </a:spcAft>
              <a:buSzPts val="2200"/>
              <a:buChar char="◻"/>
            </a:pPr>
            <a:r>
              <a:rPr lang="en"/>
              <a:t>Instant software updates</a:t>
            </a:r>
            <a:endParaRPr/>
          </a:p>
          <a:p>
            <a:pPr indent="-368300" lvl="0" marL="457200" rtl="0" algn="l">
              <a:spcBef>
                <a:spcPts val="700"/>
              </a:spcBef>
              <a:spcAft>
                <a:spcPts val="0"/>
              </a:spcAft>
              <a:buSzPts val="2200"/>
              <a:buChar char="◻"/>
            </a:pPr>
            <a:r>
              <a:rPr lang="en"/>
              <a:t>Unlimited storage capacity</a:t>
            </a:r>
            <a:endParaRPr/>
          </a:p>
        </p:txBody>
      </p:sp>
      <p:sp>
        <p:nvSpPr>
          <p:cNvPr id="406" name="Google Shape;406;p4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descr="Image result for benefits of cloud computing" id="407" name="Google Shape;407;p45"/>
          <p:cNvPicPr preferRelativeResize="0"/>
          <p:nvPr>
            <p:ph idx="2" type="body"/>
          </p:nvPr>
        </p:nvPicPr>
        <p:blipFill rotWithShape="1">
          <a:blip r:embed="rId3">
            <a:alphaModFix/>
          </a:blip>
          <a:srcRect b="0" l="0" r="0" t="0"/>
          <a:stretch/>
        </p:blipFill>
        <p:spPr>
          <a:xfrm>
            <a:off x="5295900" y="1348562"/>
            <a:ext cx="3596832" cy="2446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2" name="Shape 412"/>
        <p:cNvGrpSpPr/>
        <p:nvPr/>
      </p:nvGrpSpPr>
      <p:grpSpPr>
        <a:xfrm>
          <a:off x="0" y="0"/>
          <a:ext cx="0" cy="0"/>
          <a:chOff x="0" y="0"/>
          <a:chExt cx="0" cy="0"/>
        </a:xfrm>
      </p:grpSpPr>
      <p:pic>
        <p:nvPicPr>
          <p:cNvPr id="413" name="Google Shape;413;p46"/>
          <p:cNvPicPr preferRelativeResize="0"/>
          <p:nvPr/>
        </p:nvPicPr>
        <p:blipFill rotWithShape="1">
          <a:blip r:embed="rId3">
            <a:alphaModFix/>
          </a:blip>
          <a:srcRect b="0" l="0" r="4862" t="0"/>
          <a:stretch/>
        </p:blipFill>
        <p:spPr>
          <a:xfrm>
            <a:off x="5029200" y="1137524"/>
            <a:ext cx="3962400" cy="3110626"/>
          </a:xfrm>
          <a:prstGeom prst="rect">
            <a:avLst/>
          </a:prstGeom>
          <a:noFill/>
          <a:ln>
            <a:noFill/>
          </a:ln>
        </p:spPr>
      </p:pic>
      <p:sp>
        <p:nvSpPr>
          <p:cNvPr id="414" name="Google Shape;414;p46"/>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Advantages of Cloud Computing (2)</a:t>
            </a:r>
            <a:endParaRPr/>
          </a:p>
        </p:txBody>
      </p:sp>
      <p:sp>
        <p:nvSpPr>
          <p:cNvPr id="415" name="Google Shape;415;p4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16" name="Google Shape;416;p46"/>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Increased data reliability</a:t>
            </a:r>
            <a:endParaRPr/>
          </a:p>
          <a:p>
            <a:pPr indent="-368300" lvl="0" marL="457200" rtl="0" algn="l">
              <a:spcBef>
                <a:spcPts val="700"/>
              </a:spcBef>
              <a:spcAft>
                <a:spcPts val="0"/>
              </a:spcAft>
              <a:buSzPts val="2200"/>
              <a:buChar char="◻"/>
            </a:pPr>
            <a:r>
              <a:rPr lang="en"/>
              <a:t>Universal document access</a:t>
            </a:r>
            <a:endParaRPr/>
          </a:p>
          <a:p>
            <a:pPr indent="-368300" lvl="0" marL="457200" rtl="0" algn="l">
              <a:spcBef>
                <a:spcPts val="700"/>
              </a:spcBef>
              <a:spcAft>
                <a:spcPts val="0"/>
              </a:spcAft>
              <a:buSzPts val="2200"/>
              <a:buChar char="◻"/>
            </a:pPr>
            <a:r>
              <a:rPr lang="en"/>
              <a:t>Device independence</a:t>
            </a:r>
            <a:endParaRPr/>
          </a:p>
          <a:p>
            <a:pPr indent="-368300" lvl="0" marL="457200" rtl="0" algn="l">
              <a:spcBef>
                <a:spcPts val="700"/>
              </a:spcBef>
              <a:spcAft>
                <a:spcPts val="0"/>
              </a:spcAft>
              <a:buSzPts val="2200"/>
              <a:buChar char="◻"/>
            </a:pPr>
            <a:r>
              <a:rPr lang="en"/>
              <a:t>Easier group collaboration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4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Disadvantages of Cloud Computing</a:t>
            </a:r>
            <a:endParaRPr/>
          </a:p>
        </p:txBody>
      </p:sp>
      <p:sp>
        <p:nvSpPr>
          <p:cNvPr id="423" name="Google Shape;423;p47"/>
          <p:cNvSpPr txBox="1"/>
          <p:nvPr>
            <p:ph idx="1" type="body"/>
          </p:nvPr>
        </p:nvSpPr>
        <p:spPr>
          <a:xfrm>
            <a:off x="609600" y="1192175"/>
            <a:ext cx="57150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Requires an Internet connection</a:t>
            </a:r>
            <a:endParaRPr/>
          </a:p>
          <a:p>
            <a:pPr indent="-368300" lvl="0" marL="457200" rtl="0" algn="l">
              <a:spcBef>
                <a:spcPts val="700"/>
              </a:spcBef>
              <a:spcAft>
                <a:spcPts val="0"/>
              </a:spcAft>
              <a:buSzPts val="2200"/>
              <a:buChar char="◻"/>
            </a:pPr>
            <a:r>
              <a:rPr lang="en"/>
              <a:t>Does not work well with low-speed connections</a:t>
            </a:r>
            <a:endParaRPr/>
          </a:p>
          <a:p>
            <a:pPr indent="-368300" lvl="0" marL="457200" rtl="0" algn="l">
              <a:spcBef>
                <a:spcPts val="700"/>
              </a:spcBef>
              <a:spcAft>
                <a:spcPts val="0"/>
              </a:spcAft>
              <a:buSzPts val="2200"/>
              <a:buChar char="◻"/>
            </a:pPr>
            <a:r>
              <a:rPr lang="en"/>
              <a:t>Features might be limit</a:t>
            </a:r>
            <a:endParaRPr/>
          </a:p>
          <a:p>
            <a:pPr indent="-368300" lvl="0" marL="457200" rtl="0" algn="l">
              <a:spcBef>
                <a:spcPts val="700"/>
              </a:spcBef>
              <a:spcAft>
                <a:spcPts val="0"/>
              </a:spcAft>
              <a:buSzPts val="2200"/>
              <a:buChar char="◻"/>
            </a:pPr>
            <a:r>
              <a:rPr lang="en"/>
              <a:t>Stored data might not be secure</a:t>
            </a:r>
            <a:endParaRPr/>
          </a:p>
        </p:txBody>
      </p:sp>
      <p:sp>
        <p:nvSpPr>
          <p:cNvPr id="424" name="Google Shape;424;p4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descr="Image result for cyber cloud rain cloud" id="425" name="Google Shape;425;p47"/>
          <p:cNvPicPr preferRelativeResize="0"/>
          <p:nvPr>
            <p:ph idx="2" type="body"/>
          </p:nvPr>
        </p:nvPicPr>
        <p:blipFill rotWithShape="1">
          <a:blip r:embed="rId3">
            <a:alphaModFix/>
          </a:blip>
          <a:srcRect b="0" l="0" r="0" t="0"/>
          <a:stretch/>
        </p:blipFill>
        <p:spPr>
          <a:xfrm>
            <a:off x="6486525" y="1428750"/>
            <a:ext cx="2286000" cy="228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0" name="Shape 430"/>
        <p:cNvGrpSpPr/>
        <p:nvPr/>
      </p:nvGrpSpPr>
      <p:grpSpPr>
        <a:xfrm>
          <a:off x="0" y="0"/>
          <a:ext cx="0" cy="0"/>
          <a:chOff x="0" y="0"/>
          <a:chExt cx="0" cy="0"/>
        </a:xfrm>
      </p:grpSpPr>
      <p:sp>
        <p:nvSpPr>
          <p:cNvPr id="431" name="Google Shape;431;p48"/>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Cloud computing Summary</a:t>
            </a:r>
            <a:endParaRPr/>
          </a:p>
        </p:txBody>
      </p:sp>
      <p:sp>
        <p:nvSpPr>
          <p:cNvPr id="432" name="Google Shape;432;p4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33" name="Google Shape;433;p48"/>
          <p:cNvSpPr txBox="1"/>
          <p:nvPr>
            <p:ph idx="1" type="body"/>
          </p:nvPr>
        </p:nvSpPr>
        <p:spPr>
          <a:xfrm>
            <a:off x="612648" y="1200150"/>
            <a:ext cx="8153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Cloud computing is internet-based computing</a:t>
            </a:r>
            <a:endParaRPr/>
          </a:p>
          <a:p>
            <a:pPr indent="-368300" lvl="0" marL="457200" rtl="0" algn="l">
              <a:spcBef>
                <a:spcPts val="0"/>
              </a:spcBef>
              <a:spcAft>
                <a:spcPts val="0"/>
              </a:spcAft>
              <a:buSzPts val="2200"/>
              <a:buChar char="◻"/>
            </a:pPr>
            <a:r>
              <a:rPr lang="en"/>
              <a:t>IaaS provides and manages the hardware</a:t>
            </a:r>
            <a:endParaRPr/>
          </a:p>
          <a:p>
            <a:pPr indent="-368300" lvl="0" marL="457200" rtl="0" algn="l">
              <a:spcBef>
                <a:spcPts val="0"/>
              </a:spcBef>
              <a:spcAft>
                <a:spcPts val="0"/>
              </a:spcAft>
              <a:buSzPts val="2200"/>
              <a:buChar char="◻"/>
            </a:pPr>
            <a:r>
              <a:rPr lang="en"/>
              <a:t>PaaS hosts an application or service</a:t>
            </a:r>
            <a:endParaRPr/>
          </a:p>
          <a:p>
            <a:pPr indent="-368300" lvl="0" marL="457200" rtl="0" algn="l">
              <a:spcBef>
                <a:spcPts val="0"/>
              </a:spcBef>
              <a:spcAft>
                <a:spcPts val="0"/>
              </a:spcAft>
              <a:buSzPts val="2200"/>
              <a:buChar char="◻"/>
            </a:pPr>
            <a:r>
              <a:rPr lang="en"/>
              <a:t>SaaS runs software in the cloud</a:t>
            </a:r>
            <a:endParaRPr/>
          </a:p>
          <a:p>
            <a:pPr indent="-368300" lvl="0" marL="457200" rtl="0" algn="l">
              <a:spcBef>
                <a:spcPts val="0"/>
              </a:spcBef>
              <a:spcAft>
                <a:spcPts val="0"/>
              </a:spcAft>
              <a:buSzPts val="2200"/>
              <a:buChar char="◻"/>
            </a:pPr>
            <a:r>
              <a:rPr lang="en"/>
              <a:t>Advantages: cost effective, data protection, device independent, and improved collaboration</a:t>
            </a:r>
            <a:endParaRPr/>
          </a:p>
          <a:p>
            <a:pPr indent="-368300" lvl="0" marL="457200" rtl="0" algn="l">
              <a:spcBef>
                <a:spcPts val="0"/>
              </a:spcBef>
              <a:spcAft>
                <a:spcPts val="0"/>
              </a:spcAft>
              <a:buSzPts val="2200"/>
              <a:buChar char="◻"/>
            </a:pPr>
            <a:r>
              <a:rPr lang="en"/>
              <a:t>Disadvantages: requires internet connection, limited features, and security</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8" name="Shape 438"/>
        <p:cNvGrpSpPr/>
        <p:nvPr/>
      </p:nvGrpSpPr>
      <p:grpSpPr>
        <a:xfrm>
          <a:off x="0" y="0"/>
          <a:ext cx="0" cy="0"/>
          <a:chOff x="0" y="0"/>
          <a:chExt cx="0" cy="0"/>
        </a:xfrm>
      </p:grpSpPr>
      <p:sp>
        <p:nvSpPr>
          <p:cNvPr id="439" name="Google Shape;439;p49"/>
          <p:cNvSpPr txBox="1"/>
          <p:nvPr>
            <p:ph idx="1" type="body"/>
          </p:nvPr>
        </p:nvSpPr>
        <p:spPr>
          <a:xfrm>
            <a:off x="1371601" y="2057400"/>
            <a:ext cx="7123200" cy="1254900"/>
          </a:xfrm>
          <a:prstGeom prst="rect">
            <a:avLst/>
          </a:prstGeom>
          <a:noFill/>
          <a:ln>
            <a:noFill/>
          </a:ln>
        </p:spPr>
        <p:txBody>
          <a:bodyPr anchorCtr="0" anchor="t" bIns="45700" lIns="91425" spcFirstLastPara="1" rIns="91425" wrap="square" tIns="45700">
            <a:noAutofit/>
          </a:bodyPr>
          <a:lstStyle/>
          <a:p>
            <a:pPr indent="0" lvl="0" marL="0" rtl="0" algn="l">
              <a:spcBef>
                <a:spcPts val="700"/>
              </a:spcBef>
              <a:spcAft>
                <a:spcPts val="0"/>
              </a:spcAft>
              <a:buClr>
                <a:schemeClr val="accent2"/>
              </a:buClr>
              <a:buSzPts val="1680"/>
              <a:buFont typeface="Noto Sans Symbols"/>
              <a:buNone/>
            </a:pPr>
            <a:r>
              <a:rPr lang="en"/>
              <a:t>10.1. Cloud Computing</a:t>
            </a:r>
            <a:endParaRPr/>
          </a:p>
          <a:p>
            <a:pPr indent="0" lvl="0" marL="0" rtl="0" algn="l">
              <a:spcBef>
                <a:spcPts val="700"/>
              </a:spcBef>
              <a:spcAft>
                <a:spcPts val="0"/>
              </a:spcAft>
              <a:buClr>
                <a:schemeClr val="accent2"/>
              </a:buClr>
              <a:buSzPts val="1680"/>
              <a:buFont typeface="Noto Sans Symbols"/>
              <a:buNone/>
            </a:pPr>
            <a:r>
              <a:rPr b="1" lang="en"/>
              <a:t>10.2. Mobile Cloud Computing</a:t>
            </a:r>
            <a:endParaRPr b="1"/>
          </a:p>
        </p:txBody>
      </p:sp>
      <p:sp>
        <p:nvSpPr>
          <p:cNvPr id="440" name="Google Shape;440;p49"/>
          <p:cNvSpPr txBox="1"/>
          <p:nvPr>
            <p:ph type="title"/>
          </p:nvPr>
        </p:nvSpPr>
        <p:spPr>
          <a:xfrm>
            <a:off x="1371600" y="1200150"/>
            <a:ext cx="76200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10.2. Mobile Cloud Computing</a:t>
            </a:r>
            <a:endParaRPr/>
          </a:p>
        </p:txBody>
      </p:sp>
      <p:sp>
        <p:nvSpPr>
          <p:cNvPr id="441" name="Google Shape;441;p49"/>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 sz="2400">
                <a:solidFill>
                  <a:srgbClr val="FFFFFF"/>
                </a:solidFill>
                <a:latin typeface="Questrial"/>
                <a:ea typeface="Questrial"/>
                <a:cs typeface="Questrial"/>
                <a:sym typeface="Questrial"/>
              </a:rPr>
              <a:t>‹#›</a:t>
            </a:fld>
            <a:endParaRPr b="1" sz="2400">
              <a:solidFill>
                <a:srgbClr val="FFFFFF"/>
              </a:solidFill>
              <a:latin typeface="Questrial"/>
              <a:ea typeface="Questrial"/>
              <a:cs typeface="Questrial"/>
              <a:sym typeface="Questrial"/>
            </a:endParaRPr>
          </a:p>
        </p:txBody>
      </p:sp>
      <p:pic>
        <p:nvPicPr>
          <p:cNvPr descr="Image result for Mobile technology" id="442" name="Google Shape;442;p49"/>
          <p:cNvPicPr preferRelativeResize="0"/>
          <p:nvPr/>
        </p:nvPicPr>
        <p:blipFill rotWithShape="1">
          <a:blip r:embed="rId3">
            <a:alphaModFix/>
          </a:blip>
          <a:srcRect b="0" l="0" r="0" t="0"/>
          <a:stretch/>
        </p:blipFill>
        <p:spPr>
          <a:xfrm>
            <a:off x="5987203" y="2195512"/>
            <a:ext cx="3111524" cy="235743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sp>
        <p:nvSpPr>
          <p:cNvPr id="448" name="Google Shape;448;p50"/>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Learning Objectives</a:t>
            </a:r>
            <a:endParaRPr/>
          </a:p>
        </p:txBody>
      </p:sp>
      <p:sp>
        <p:nvSpPr>
          <p:cNvPr id="449" name="Google Shape;449;p5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50" name="Google Shape;450;p50"/>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Define mobile technology</a:t>
            </a:r>
            <a:endParaRPr/>
          </a:p>
          <a:p>
            <a:pPr indent="-368300" lvl="0" marL="457200" rtl="0" algn="l">
              <a:spcBef>
                <a:spcPts val="700"/>
              </a:spcBef>
              <a:spcAft>
                <a:spcPts val="0"/>
              </a:spcAft>
              <a:buSzPts val="2200"/>
              <a:buChar char="◻"/>
            </a:pPr>
            <a:r>
              <a:rPr lang="en"/>
              <a:t>Explain how mobile devices communicate</a:t>
            </a:r>
            <a:endParaRPr/>
          </a:p>
          <a:p>
            <a:pPr indent="-368300" lvl="0" marL="457200" rtl="0" algn="l">
              <a:spcBef>
                <a:spcPts val="700"/>
              </a:spcBef>
              <a:spcAft>
                <a:spcPts val="0"/>
              </a:spcAft>
              <a:buSzPts val="2200"/>
              <a:buChar char="◻"/>
            </a:pPr>
            <a:r>
              <a:rPr lang="en"/>
              <a:t>Explain mobile cloud computing (MCC)</a:t>
            </a:r>
            <a:endParaRPr/>
          </a:p>
          <a:p>
            <a:pPr indent="-368300" lvl="0" marL="457200" rtl="0" algn="l">
              <a:spcBef>
                <a:spcPts val="700"/>
              </a:spcBef>
              <a:spcAft>
                <a:spcPts val="0"/>
              </a:spcAft>
              <a:buSzPts val="2200"/>
              <a:buChar char="◻"/>
            </a:pPr>
            <a:r>
              <a:rPr lang="en"/>
              <a:t>Describe advantages of MCC</a:t>
            </a:r>
            <a:endParaRPr/>
          </a:p>
          <a:p>
            <a:pPr indent="-368300" lvl="0" marL="457200" rtl="0" algn="l">
              <a:spcBef>
                <a:spcPts val="700"/>
              </a:spcBef>
              <a:spcAft>
                <a:spcPts val="0"/>
              </a:spcAft>
              <a:buSzPts val="2200"/>
              <a:buChar char="◻"/>
            </a:pPr>
            <a:r>
              <a:rPr lang="en"/>
              <a:t>Describe disadvantages of MCC</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5" name="Shape 455"/>
        <p:cNvGrpSpPr/>
        <p:nvPr/>
      </p:nvGrpSpPr>
      <p:grpSpPr>
        <a:xfrm>
          <a:off x="0" y="0"/>
          <a:ext cx="0" cy="0"/>
          <a:chOff x="0" y="0"/>
          <a:chExt cx="0" cy="0"/>
        </a:xfrm>
      </p:grpSpPr>
      <p:sp>
        <p:nvSpPr>
          <p:cNvPr id="456" name="Google Shape;456;p51"/>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Mobile Technologies</a:t>
            </a:r>
            <a:endParaRPr/>
          </a:p>
        </p:txBody>
      </p:sp>
      <p:sp>
        <p:nvSpPr>
          <p:cNvPr id="457" name="Google Shape;457;p5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58" name="Google Shape;458;p51"/>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Mobile technology</a:t>
            </a:r>
            <a:r>
              <a:rPr lang="en"/>
              <a:t> is exactly what the name implies - technology that is portable and can communicate</a:t>
            </a:r>
            <a:endParaRPr/>
          </a:p>
          <a:p>
            <a:pPr indent="-368300" lvl="0" marL="457200" rtl="0" algn="l">
              <a:spcBef>
                <a:spcPts val="700"/>
              </a:spcBef>
              <a:spcAft>
                <a:spcPts val="0"/>
              </a:spcAft>
              <a:buSzPts val="2200"/>
              <a:buChar char="◻"/>
            </a:pPr>
            <a:r>
              <a:rPr lang="en"/>
              <a:t>Examples of mobile devices include</a:t>
            </a:r>
            <a:endParaRPr/>
          </a:p>
          <a:p>
            <a:pPr indent="-342900" lvl="1" marL="914400" rtl="0" algn="l">
              <a:spcBef>
                <a:spcPts val="550"/>
              </a:spcBef>
              <a:spcAft>
                <a:spcPts val="0"/>
              </a:spcAft>
              <a:buSzPts val="1800"/>
              <a:buChar char="▶"/>
            </a:pPr>
            <a:r>
              <a:rPr lang="en"/>
              <a:t>laptops and tablets</a:t>
            </a:r>
            <a:endParaRPr/>
          </a:p>
          <a:p>
            <a:pPr indent="-342900" lvl="1" marL="914400" rtl="0" algn="l">
              <a:spcBef>
                <a:spcPts val="550"/>
              </a:spcBef>
              <a:spcAft>
                <a:spcPts val="0"/>
              </a:spcAft>
              <a:buSzPts val="1800"/>
              <a:buChar char="▶"/>
            </a:pPr>
            <a:r>
              <a:rPr lang="en"/>
              <a:t>mobile phones and smartphones, </a:t>
            </a:r>
            <a:endParaRPr/>
          </a:p>
          <a:p>
            <a:pPr indent="-342900" lvl="1" marL="914400" rtl="0" algn="l">
              <a:spcBef>
                <a:spcPts val="550"/>
              </a:spcBef>
              <a:spcAft>
                <a:spcPts val="0"/>
              </a:spcAft>
              <a:buSzPts val="1800"/>
              <a:buChar char="▶"/>
            </a:pPr>
            <a:r>
              <a:rPr lang="en"/>
              <a:t>global positioning system (GPS) devices,</a:t>
            </a:r>
            <a:endParaRPr/>
          </a:p>
          <a:p>
            <a:pPr indent="-342900" lvl="1" marL="914400" rtl="0" algn="l">
              <a:spcBef>
                <a:spcPts val="550"/>
              </a:spcBef>
              <a:spcAft>
                <a:spcPts val="0"/>
              </a:spcAft>
              <a:buSzPts val="1800"/>
              <a:buChar char="▶"/>
            </a:pPr>
            <a:r>
              <a:rPr lang="en"/>
              <a:t>wireless debit/credit card payment terminals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3" name="Shape 463"/>
        <p:cNvGrpSpPr/>
        <p:nvPr/>
      </p:nvGrpSpPr>
      <p:grpSpPr>
        <a:xfrm>
          <a:off x="0" y="0"/>
          <a:ext cx="0" cy="0"/>
          <a:chOff x="0" y="0"/>
          <a:chExt cx="0" cy="0"/>
        </a:xfrm>
      </p:grpSpPr>
      <p:sp>
        <p:nvSpPr>
          <p:cNvPr id="464" name="Google Shape;464;p52"/>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Mobile Technology Communication</a:t>
            </a:r>
            <a:endParaRPr/>
          </a:p>
        </p:txBody>
      </p:sp>
      <p:sp>
        <p:nvSpPr>
          <p:cNvPr id="465" name="Google Shape;465;p5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66" name="Google Shape;466;p52"/>
          <p:cNvSpPr txBox="1"/>
          <p:nvPr>
            <p:ph idx="1" type="body"/>
          </p:nvPr>
        </p:nvSpPr>
        <p:spPr>
          <a:xfrm>
            <a:off x="612775"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Mobile devices can be communicate in a variety of ways:</a:t>
            </a:r>
            <a:endParaRPr/>
          </a:p>
          <a:p>
            <a:pPr indent="-342900" lvl="1" marL="914400" rtl="0" algn="l">
              <a:spcBef>
                <a:spcPts val="550"/>
              </a:spcBef>
              <a:spcAft>
                <a:spcPts val="0"/>
              </a:spcAft>
              <a:buSzPts val="1800"/>
              <a:buChar char="▶"/>
            </a:pPr>
            <a:r>
              <a:rPr lang="en"/>
              <a:t>Wireless fidelity (WiFi) – connects to a LAN</a:t>
            </a:r>
            <a:endParaRPr/>
          </a:p>
          <a:p>
            <a:pPr indent="-342900" lvl="1" marL="914400" rtl="0" algn="l">
              <a:spcBef>
                <a:spcPts val="550"/>
              </a:spcBef>
              <a:spcAft>
                <a:spcPts val="0"/>
              </a:spcAft>
              <a:buSzPts val="1800"/>
              <a:buChar char="▶"/>
            </a:pPr>
            <a:r>
              <a:rPr lang="en"/>
              <a:t>Bluetooth – connects two mobile devices</a:t>
            </a:r>
            <a:endParaRPr/>
          </a:p>
          <a:p>
            <a:pPr indent="-342900" lvl="1" marL="914400" rtl="0" algn="l">
              <a:spcBef>
                <a:spcPts val="550"/>
              </a:spcBef>
              <a:spcAft>
                <a:spcPts val="0"/>
              </a:spcAft>
              <a:buSzPts val="1800"/>
              <a:buChar char="▶"/>
            </a:pPr>
            <a:r>
              <a:rPr lang="en"/>
              <a:t>Cellular technologies </a:t>
            </a:r>
            <a:endParaRPr/>
          </a:p>
          <a:p>
            <a:pPr indent="-330200" lvl="2" marL="1371600" rtl="0" algn="l">
              <a:spcBef>
                <a:spcPts val="500"/>
              </a:spcBef>
              <a:spcAft>
                <a:spcPts val="0"/>
              </a:spcAft>
              <a:buSzPts val="1600"/>
              <a:buChar char="■"/>
            </a:pPr>
            <a:r>
              <a:rPr lang="en"/>
              <a:t>Modern: 3G, H+, 4G</a:t>
            </a:r>
            <a:endParaRPr/>
          </a:p>
          <a:p>
            <a:pPr indent="-330200" lvl="2" marL="1371600" rtl="0" algn="l">
              <a:spcBef>
                <a:spcPts val="500"/>
              </a:spcBef>
              <a:spcAft>
                <a:spcPts val="0"/>
              </a:spcAft>
              <a:buSzPts val="1600"/>
              <a:buChar char="■"/>
            </a:pPr>
            <a:r>
              <a:rPr lang="en"/>
              <a:t>Older: GSM, GPRS, Edge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 name="Shape 471"/>
        <p:cNvGrpSpPr/>
        <p:nvPr/>
      </p:nvGrpSpPr>
      <p:grpSpPr>
        <a:xfrm>
          <a:off x="0" y="0"/>
          <a:ext cx="0" cy="0"/>
          <a:chOff x="0" y="0"/>
          <a:chExt cx="0" cy="0"/>
        </a:xfrm>
      </p:grpSpPr>
      <p:pic>
        <p:nvPicPr>
          <p:cNvPr id="472" name="Google Shape;472;p53"/>
          <p:cNvPicPr preferRelativeResize="0"/>
          <p:nvPr/>
        </p:nvPicPr>
        <p:blipFill rotWithShape="1">
          <a:blip r:embed="rId3">
            <a:alphaModFix/>
          </a:blip>
          <a:srcRect b="0" l="0" r="0" t="0"/>
          <a:stretch/>
        </p:blipFill>
        <p:spPr>
          <a:xfrm>
            <a:off x="5775901" y="1672281"/>
            <a:ext cx="2971097" cy="2899719"/>
          </a:xfrm>
          <a:prstGeom prst="rect">
            <a:avLst/>
          </a:prstGeom>
          <a:noFill/>
          <a:ln>
            <a:noFill/>
          </a:ln>
        </p:spPr>
      </p:pic>
      <p:sp>
        <p:nvSpPr>
          <p:cNvPr id="473" name="Google Shape;473;p53"/>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a:t>Essential to our lives</a:t>
            </a:r>
            <a:endParaRPr/>
          </a:p>
        </p:txBody>
      </p:sp>
      <p:sp>
        <p:nvSpPr>
          <p:cNvPr id="474" name="Google Shape;474;p5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75" name="Google Shape;475;p53"/>
          <p:cNvSpPr txBox="1"/>
          <p:nvPr>
            <p:ph idx="1" type="body"/>
          </p:nvPr>
        </p:nvSpPr>
        <p:spPr>
          <a:xfrm>
            <a:off x="612775"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Mobile devices have become an essential part of human life.</a:t>
            </a:r>
            <a:endParaRPr/>
          </a:p>
          <a:p>
            <a:pPr indent="-368300" lvl="0" marL="457200" rtl="0" algn="l">
              <a:spcBef>
                <a:spcPts val="700"/>
              </a:spcBef>
              <a:spcAft>
                <a:spcPts val="0"/>
              </a:spcAft>
              <a:buSzPts val="2200"/>
              <a:buChar char="◻"/>
            </a:pPr>
            <a:r>
              <a:rPr lang="en"/>
              <a:t>We rely on</a:t>
            </a:r>
            <a:endParaRPr/>
          </a:p>
          <a:p>
            <a:pPr indent="-342900" lvl="1" marL="914400" rtl="0" algn="l">
              <a:spcBef>
                <a:spcPts val="550"/>
              </a:spcBef>
              <a:spcAft>
                <a:spcPts val="0"/>
              </a:spcAft>
              <a:buSzPts val="1800"/>
              <a:buChar char="▶"/>
            </a:pPr>
            <a:r>
              <a:rPr lang="en"/>
              <a:t>Having access to information at our </a:t>
            </a:r>
            <a:br>
              <a:rPr lang="en"/>
            </a:br>
            <a:r>
              <a:rPr lang="en"/>
              <a:t>fingertips anywhere, anytime</a:t>
            </a:r>
            <a:endParaRPr/>
          </a:p>
          <a:p>
            <a:pPr indent="-342900" lvl="1" marL="914400" rtl="0" algn="l">
              <a:spcBef>
                <a:spcPts val="550"/>
              </a:spcBef>
              <a:spcAft>
                <a:spcPts val="0"/>
              </a:spcAft>
              <a:buSzPts val="1800"/>
              <a:buChar char="▶"/>
            </a:pPr>
            <a:r>
              <a:rPr lang="en"/>
              <a:t>On-demand communication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0" name="Shape 480"/>
        <p:cNvGrpSpPr/>
        <p:nvPr/>
      </p:nvGrpSpPr>
      <p:grpSpPr>
        <a:xfrm>
          <a:off x="0" y="0"/>
          <a:ext cx="0" cy="0"/>
          <a:chOff x="0" y="0"/>
          <a:chExt cx="0" cy="0"/>
        </a:xfrm>
      </p:grpSpPr>
      <p:pic>
        <p:nvPicPr>
          <p:cNvPr id="481" name="Google Shape;481;p54"/>
          <p:cNvPicPr preferRelativeResize="0"/>
          <p:nvPr/>
        </p:nvPicPr>
        <p:blipFill rotWithShape="1">
          <a:blip r:embed="rId3">
            <a:alphaModFix/>
          </a:blip>
          <a:srcRect b="0" l="0" r="0" t="0"/>
          <a:stretch/>
        </p:blipFill>
        <p:spPr>
          <a:xfrm>
            <a:off x="6172200" y="2320473"/>
            <a:ext cx="2731770" cy="2251527"/>
          </a:xfrm>
          <a:prstGeom prst="rect">
            <a:avLst/>
          </a:prstGeom>
          <a:noFill/>
          <a:ln>
            <a:noFill/>
          </a:ln>
        </p:spPr>
      </p:pic>
      <p:sp>
        <p:nvSpPr>
          <p:cNvPr id="482" name="Google Shape;482;p54"/>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Mobile Cloud Computing (MCC)</a:t>
            </a:r>
            <a:endParaRPr/>
          </a:p>
        </p:txBody>
      </p:sp>
      <p:sp>
        <p:nvSpPr>
          <p:cNvPr id="483" name="Google Shape;483;p5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84" name="Google Shape;484;p54"/>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Mobile Cloud Computing (MCC) is the combination of </a:t>
            </a:r>
            <a:r>
              <a:rPr b="1" lang="en"/>
              <a:t>cloud computing</a:t>
            </a:r>
            <a:r>
              <a:rPr lang="en"/>
              <a:t>, </a:t>
            </a:r>
            <a:r>
              <a:rPr b="1" lang="en"/>
              <a:t>mobile computing</a:t>
            </a:r>
            <a:r>
              <a:rPr lang="en"/>
              <a:t>, and </a:t>
            </a:r>
            <a:r>
              <a:rPr b="1" lang="en"/>
              <a:t>wireless networks</a:t>
            </a:r>
            <a:endParaRPr/>
          </a:p>
          <a:p>
            <a:pPr indent="-368300" lvl="0" marL="457200" rtl="0" algn="l">
              <a:spcBef>
                <a:spcPts val="700"/>
              </a:spcBef>
              <a:spcAft>
                <a:spcPts val="0"/>
              </a:spcAft>
              <a:buSzPts val="2200"/>
              <a:buChar char="◻"/>
            </a:pPr>
            <a:r>
              <a:rPr lang="en"/>
              <a:t>MCC uses cloud computing to deliver </a:t>
            </a:r>
            <a:br>
              <a:rPr lang="en"/>
            </a:br>
            <a:r>
              <a:rPr lang="en"/>
              <a:t>cloud services to mobile devices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9" name="Shape 489"/>
        <p:cNvGrpSpPr/>
        <p:nvPr/>
      </p:nvGrpSpPr>
      <p:grpSpPr>
        <a:xfrm>
          <a:off x="0" y="0"/>
          <a:ext cx="0" cy="0"/>
          <a:chOff x="0" y="0"/>
          <a:chExt cx="0" cy="0"/>
        </a:xfrm>
      </p:grpSpPr>
      <p:sp>
        <p:nvSpPr>
          <p:cNvPr id="490" name="Google Shape;490;p55"/>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Mobile Cloud Computing (MCC)</a:t>
            </a:r>
            <a:endParaRPr/>
          </a:p>
        </p:txBody>
      </p:sp>
      <p:sp>
        <p:nvSpPr>
          <p:cNvPr id="491" name="Google Shape;491;p5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492" name="Google Shape;492;p55"/>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MCC is nothing new or different from how you currently use your mobile devices</a:t>
            </a:r>
            <a:endParaRPr/>
          </a:p>
          <a:p>
            <a:pPr indent="-368300" lvl="0" marL="457200" rtl="0" algn="l">
              <a:spcBef>
                <a:spcPts val="700"/>
              </a:spcBef>
              <a:spcAft>
                <a:spcPts val="0"/>
              </a:spcAft>
              <a:buSzPts val="2200"/>
              <a:buChar char="◻"/>
            </a:pPr>
            <a:r>
              <a:rPr lang="en"/>
              <a:t>Many of you are mobile-first users (you are more comfortable using a mobile device than a computer)</a:t>
            </a:r>
            <a:endParaRPr/>
          </a:p>
          <a:p>
            <a:pPr indent="-368300" lvl="0" marL="457200" rtl="0" algn="l">
              <a:spcBef>
                <a:spcPts val="700"/>
              </a:spcBef>
              <a:spcAft>
                <a:spcPts val="0"/>
              </a:spcAft>
              <a:buSzPts val="2200"/>
              <a:buChar char="◻"/>
            </a:pPr>
            <a:r>
              <a:rPr lang="en"/>
              <a:t>The point is to understand the technology from a mobile perspective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 name="Shape 497"/>
        <p:cNvGrpSpPr/>
        <p:nvPr/>
      </p:nvGrpSpPr>
      <p:grpSpPr>
        <a:xfrm>
          <a:off x="0" y="0"/>
          <a:ext cx="0" cy="0"/>
          <a:chOff x="0" y="0"/>
          <a:chExt cx="0" cy="0"/>
        </a:xfrm>
      </p:grpSpPr>
      <p:sp>
        <p:nvSpPr>
          <p:cNvPr id="498" name="Google Shape;498;p56"/>
          <p:cNvSpPr txBox="1"/>
          <p:nvPr>
            <p:ph idx="1" type="body"/>
          </p:nvPr>
        </p:nvSpPr>
        <p:spPr>
          <a:xfrm>
            <a:off x="609600" y="1828800"/>
            <a:ext cx="4119900" cy="26859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sz="2200"/>
              <a:t>Ubiquitous and distributed </a:t>
            </a:r>
            <a:endParaRPr sz="2200"/>
          </a:p>
          <a:p>
            <a:pPr indent="-368300" lvl="0" marL="457200" rtl="0" algn="l">
              <a:spcBef>
                <a:spcPts val="0"/>
              </a:spcBef>
              <a:spcAft>
                <a:spcPts val="0"/>
              </a:spcAft>
              <a:buSzPts val="2200"/>
              <a:buChar char="◻"/>
            </a:pPr>
            <a:r>
              <a:rPr lang="en" sz="2200"/>
              <a:t>Portability of physical devices </a:t>
            </a:r>
            <a:endParaRPr sz="2200"/>
          </a:p>
          <a:p>
            <a:pPr indent="-368300" lvl="0" marL="457200" rtl="0" algn="l">
              <a:spcBef>
                <a:spcPts val="0"/>
              </a:spcBef>
              <a:spcAft>
                <a:spcPts val="0"/>
              </a:spcAft>
              <a:buSzPts val="2200"/>
              <a:buChar char="◻"/>
            </a:pPr>
            <a:r>
              <a:rPr lang="en" sz="2200"/>
              <a:t>Limited storage </a:t>
            </a:r>
            <a:endParaRPr sz="2200"/>
          </a:p>
          <a:p>
            <a:pPr indent="-368300" lvl="0" marL="457200" rtl="0" algn="l">
              <a:spcBef>
                <a:spcPts val="0"/>
              </a:spcBef>
              <a:spcAft>
                <a:spcPts val="0"/>
              </a:spcAft>
              <a:buSzPts val="2200"/>
              <a:buChar char="◻"/>
            </a:pPr>
            <a:r>
              <a:rPr lang="en" sz="2200"/>
              <a:t>Limited processing power </a:t>
            </a:r>
            <a:endParaRPr sz="2200"/>
          </a:p>
          <a:p>
            <a:pPr indent="-368300" lvl="0" marL="457200" rtl="0" algn="l">
              <a:spcBef>
                <a:spcPts val="0"/>
              </a:spcBef>
              <a:spcAft>
                <a:spcPts val="0"/>
              </a:spcAft>
              <a:buSzPts val="2200"/>
              <a:buChar char="◻"/>
            </a:pPr>
            <a:r>
              <a:rPr lang="en" sz="2200"/>
              <a:t>Limited bandwidth </a:t>
            </a:r>
            <a:endParaRPr sz="2200"/>
          </a:p>
          <a:p>
            <a:pPr indent="-368300" lvl="0" marL="457200" rtl="0" algn="l">
              <a:spcBef>
                <a:spcPts val="0"/>
              </a:spcBef>
              <a:spcAft>
                <a:spcPts val="0"/>
              </a:spcAft>
              <a:buSzPts val="2200"/>
              <a:buChar char="◻"/>
            </a:pPr>
            <a:r>
              <a:rPr lang="en" sz="2200"/>
              <a:t>Context-aware </a:t>
            </a:r>
            <a:endParaRPr sz="2200"/>
          </a:p>
        </p:txBody>
      </p:sp>
      <p:sp>
        <p:nvSpPr>
          <p:cNvPr id="499" name="Google Shape;499;p56"/>
          <p:cNvSpPr txBox="1"/>
          <p:nvPr>
            <p:ph idx="2" type="body"/>
          </p:nvPr>
        </p:nvSpPr>
        <p:spPr>
          <a:xfrm>
            <a:off x="4800600" y="1828800"/>
            <a:ext cx="4119900" cy="26859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sz="2200"/>
              <a:t>Centralized </a:t>
            </a:r>
            <a:endParaRPr sz="2200"/>
          </a:p>
          <a:p>
            <a:pPr indent="-368300" lvl="0" marL="457200" rtl="0" algn="l">
              <a:spcBef>
                <a:spcPts val="0"/>
              </a:spcBef>
              <a:spcAft>
                <a:spcPts val="0"/>
              </a:spcAft>
              <a:buSzPts val="2200"/>
              <a:buChar char="◻"/>
            </a:pPr>
            <a:r>
              <a:rPr lang="en" sz="2200"/>
              <a:t>Portability of software </a:t>
            </a:r>
            <a:endParaRPr sz="2200"/>
          </a:p>
          <a:p>
            <a:pPr indent="-368300" lvl="0" marL="457200" rtl="0" algn="l">
              <a:spcBef>
                <a:spcPts val="0"/>
              </a:spcBef>
              <a:spcAft>
                <a:spcPts val="0"/>
              </a:spcAft>
              <a:buSzPts val="2200"/>
              <a:buChar char="◻"/>
            </a:pPr>
            <a:r>
              <a:rPr lang="en" sz="2200"/>
              <a:t>Scalable storage </a:t>
            </a:r>
            <a:endParaRPr sz="2200"/>
          </a:p>
          <a:p>
            <a:pPr indent="-368300" lvl="0" marL="457200" rtl="0" algn="l">
              <a:spcBef>
                <a:spcPts val="0"/>
              </a:spcBef>
              <a:spcAft>
                <a:spcPts val="0"/>
              </a:spcAft>
              <a:buSzPts val="2200"/>
              <a:buChar char="◻"/>
            </a:pPr>
            <a:r>
              <a:rPr lang="en" sz="2200"/>
              <a:t>Scalable processing power </a:t>
            </a:r>
            <a:endParaRPr sz="2200"/>
          </a:p>
          <a:p>
            <a:pPr indent="-368300" lvl="0" marL="457200" rtl="0" algn="l">
              <a:spcBef>
                <a:spcPts val="0"/>
              </a:spcBef>
              <a:spcAft>
                <a:spcPts val="0"/>
              </a:spcAft>
              <a:buSzPts val="2200"/>
              <a:buChar char="◻"/>
            </a:pPr>
            <a:r>
              <a:rPr lang="en" sz="2200"/>
              <a:t>Scalable bandwidth</a:t>
            </a:r>
            <a:endParaRPr sz="2200"/>
          </a:p>
          <a:p>
            <a:pPr indent="-368300" lvl="0" marL="457200" rtl="0" algn="l">
              <a:spcBef>
                <a:spcPts val="0"/>
              </a:spcBef>
              <a:spcAft>
                <a:spcPts val="0"/>
              </a:spcAft>
              <a:buSzPts val="2200"/>
              <a:buChar char="◻"/>
            </a:pPr>
            <a:r>
              <a:rPr lang="en" sz="2200"/>
              <a:t>Context unaware</a:t>
            </a:r>
            <a:endParaRPr sz="2200"/>
          </a:p>
        </p:txBody>
      </p:sp>
      <p:sp>
        <p:nvSpPr>
          <p:cNvPr id="500" name="Google Shape;500;p5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501" name="Google Shape;501;p56"/>
          <p:cNvSpPr txBox="1"/>
          <p:nvPr>
            <p:ph idx="3" type="body"/>
          </p:nvPr>
        </p:nvSpPr>
        <p:spPr>
          <a:xfrm>
            <a:off x="609600" y="1314450"/>
            <a:ext cx="3886200" cy="480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200"/>
              <a:buFont typeface="Noto Sans Symbols"/>
              <a:buNone/>
            </a:pPr>
            <a:r>
              <a:rPr b="1" i="0" lang="en" sz="2000" u="none" cap="none" strike="noStrike">
                <a:solidFill>
                  <a:srgbClr val="FFFFFF"/>
                </a:solidFill>
                <a:latin typeface="Questrial"/>
                <a:ea typeface="Questrial"/>
                <a:cs typeface="Questrial"/>
                <a:sym typeface="Questrial"/>
              </a:rPr>
              <a:t>Mobile characteristics</a:t>
            </a:r>
            <a:endParaRPr/>
          </a:p>
        </p:txBody>
      </p:sp>
      <p:sp>
        <p:nvSpPr>
          <p:cNvPr id="502" name="Google Shape;502;p56"/>
          <p:cNvSpPr txBox="1"/>
          <p:nvPr>
            <p:ph idx="4" type="body"/>
          </p:nvPr>
        </p:nvSpPr>
        <p:spPr>
          <a:xfrm>
            <a:off x="4800600" y="1314450"/>
            <a:ext cx="3886200" cy="480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accent2"/>
              </a:buClr>
              <a:buSzPts val="1200"/>
              <a:buFont typeface="Noto Sans Symbols"/>
              <a:buNone/>
            </a:pPr>
            <a:r>
              <a:rPr b="1" i="0" lang="en" sz="2000" u="none" cap="none" strike="noStrike">
                <a:solidFill>
                  <a:srgbClr val="FFFFFF"/>
                </a:solidFill>
                <a:latin typeface="Questrial"/>
                <a:ea typeface="Questrial"/>
                <a:cs typeface="Questrial"/>
                <a:sym typeface="Questrial"/>
              </a:rPr>
              <a:t>Cloud characteristics</a:t>
            </a:r>
            <a:endParaRPr/>
          </a:p>
        </p:txBody>
      </p:sp>
      <p:sp>
        <p:nvSpPr>
          <p:cNvPr id="503" name="Google Shape;503;p56"/>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sz="3000"/>
              <a:t>Mobile and Cloud Comparison</a:t>
            </a:r>
            <a:endParaRPr sz="30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8" name="Shape 508"/>
        <p:cNvGrpSpPr/>
        <p:nvPr/>
      </p:nvGrpSpPr>
      <p:grpSpPr>
        <a:xfrm>
          <a:off x="0" y="0"/>
          <a:ext cx="0" cy="0"/>
          <a:chOff x="0" y="0"/>
          <a:chExt cx="0" cy="0"/>
        </a:xfrm>
      </p:grpSpPr>
      <p:sp>
        <p:nvSpPr>
          <p:cNvPr id="509" name="Google Shape;509;p57"/>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Network Division</a:t>
            </a:r>
            <a:endParaRPr/>
          </a:p>
        </p:txBody>
      </p:sp>
      <p:sp>
        <p:nvSpPr>
          <p:cNvPr id="510" name="Google Shape;510;p5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id="511" name="Google Shape;511;p57"/>
          <p:cNvPicPr preferRelativeResize="0"/>
          <p:nvPr/>
        </p:nvPicPr>
        <p:blipFill rotWithShape="1">
          <a:blip r:embed="rId3">
            <a:alphaModFix/>
          </a:blip>
          <a:srcRect b="0" l="4167" r="6889" t="0"/>
          <a:stretch/>
        </p:blipFill>
        <p:spPr>
          <a:xfrm>
            <a:off x="3893097" y="19050"/>
            <a:ext cx="5250903" cy="4804024"/>
          </a:xfrm>
          <a:prstGeom prst="rect">
            <a:avLst/>
          </a:prstGeom>
          <a:noFill/>
          <a:ln>
            <a:noFill/>
          </a:ln>
        </p:spPr>
      </p:pic>
      <p:sp>
        <p:nvSpPr>
          <p:cNvPr id="512" name="Google Shape;512;p57"/>
          <p:cNvSpPr/>
          <p:nvPr/>
        </p:nvSpPr>
        <p:spPr>
          <a:xfrm>
            <a:off x="1295400" y="1428750"/>
            <a:ext cx="2658100" cy="5232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t>Cloud computing </a:t>
            </a:r>
            <a:endParaRPr sz="2200"/>
          </a:p>
        </p:txBody>
      </p:sp>
      <p:sp>
        <p:nvSpPr>
          <p:cNvPr id="513" name="Google Shape;513;p57"/>
          <p:cNvSpPr/>
          <p:nvPr/>
        </p:nvSpPr>
        <p:spPr>
          <a:xfrm>
            <a:off x="1295400" y="3409950"/>
            <a:ext cx="2488182" cy="5232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t>Mobile Network</a:t>
            </a:r>
            <a:endParaRPr sz="22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8" name="Shape 518"/>
        <p:cNvGrpSpPr/>
        <p:nvPr/>
      </p:nvGrpSpPr>
      <p:grpSpPr>
        <a:xfrm>
          <a:off x="0" y="0"/>
          <a:ext cx="0" cy="0"/>
          <a:chOff x="0" y="0"/>
          <a:chExt cx="0" cy="0"/>
        </a:xfrm>
      </p:grpSpPr>
      <p:sp>
        <p:nvSpPr>
          <p:cNvPr id="519" name="Google Shape;519;p58"/>
          <p:cNvSpPr txBox="1"/>
          <p:nvPr>
            <p:ph idx="12" type="sldNum"/>
          </p:nvPr>
        </p:nvSpPr>
        <p:spPr>
          <a:xfrm>
            <a:off x="0" y="4686300"/>
            <a:ext cx="533400" cy="2859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fld id="{00000000-1234-1234-1234-123412341234}" type="slidenum">
              <a:rPr b="1" lang="en" sz="1295">
                <a:solidFill>
                  <a:schemeClr val="dk2"/>
                </a:solidFill>
                <a:latin typeface="Questrial"/>
                <a:ea typeface="Questrial"/>
                <a:cs typeface="Questrial"/>
                <a:sym typeface="Questrial"/>
              </a:rPr>
              <a:t>‹#›</a:t>
            </a:fld>
            <a:endParaRPr b="1" sz="1295">
              <a:solidFill>
                <a:schemeClr val="dk2"/>
              </a:solidFill>
              <a:latin typeface="Questrial"/>
              <a:ea typeface="Questrial"/>
              <a:cs typeface="Questrial"/>
              <a:sym typeface="Questrial"/>
            </a:endParaRPr>
          </a:p>
        </p:txBody>
      </p:sp>
      <p:pic>
        <p:nvPicPr>
          <p:cNvPr id="520" name="Google Shape;520;p58"/>
          <p:cNvPicPr preferRelativeResize="0"/>
          <p:nvPr/>
        </p:nvPicPr>
        <p:blipFill rotWithShape="1">
          <a:blip r:embed="rId3">
            <a:alphaModFix/>
          </a:blip>
          <a:srcRect b="0" l="0" r="0" t="0"/>
          <a:stretch/>
        </p:blipFill>
        <p:spPr>
          <a:xfrm>
            <a:off x="1104899" y="0"/>
            <a:ext cx="7391400" cy="5055215"/>
          </a:xfrm>
          <a:prstGeom prst="rect">
            <a:avLst/>
          </a:prstGeom>
          <a:noFill/>
          <a:ln>
            <a:noFill/>
          </a:ln>
        </p:spPr>
      </p:pic>
      <p:sp>
        <p:nvSpPr>
          <p:cNvPr id="521" name="Google Shape;521;p58"/>
          <p:cNvSpPr txBox="1"/>
          <p:nvPr>
            <p:ph idx="4294967295" type="title"/>
          </p:nvPr>
        </p:nvSpPr>
        <p:spPr>
          <a:xfrm>
            <a:off x="4343550" y="0"/>
            <a:ext cx="4809900" cy="419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240"/>
              <a:buFont typeface="Questrial"/>
              <a:buNone/>
            </a:pPr>
            <a:r>
              <a:rPr lang="en"/>
              <a:t>Mobile Cloud Computing</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6" name="Shape 526"/>
        <p:cNvGrpSpPr/>
        <p:nvPr/>
      </p:nvGrpSpPr>
      <p:grpSpPr>
        <a:xfrm>
          <a:off x="0" y="0"/>
          <a:ext cx="0" cy="0"/>
          <a:chOff x="0" y="0"/>
          <a:chExt cx="0" cy="0"/>
        </a:xfrm>
      </p:grpSpPr>
      <p:sp>
        <p:nvSpPr>
          <p:cNvPr id="527" name="Google Shape;527;p5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Advantages of MCC</a:t>
            </a:r>
            <a:endParaRPr/>
          </a:p>
        </p:txBody>
      </p:sp>
      <p:sp>
        <p:nvSpPr>
          <p:cNvPr id="528" name="Google Shape;528;p59"/>
          <p:cNvSpPr txBox="1"/>
          <p:nvPr>
            <p:ph idx="1" type="body"/>
          </p:nvPr>
        </p:nvSpPr>
        <p:spPr>
          <a:xfrm>
            <a:off x="609600" y="1192175"/>
            <a:ext cx="5486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Extending battery lifetime</a:t>
            </a:r>
            <a:endParaRPr/>
          </a:p>
          <a:p>
            <a:pPr indent="-368300" lvl="0" marL="457200" rtl="0" algn="l">
              <a:spcBef>
                <a:spcPts val="700"/>
              </a:spcBef>
              <a:spcAft>
                <a:spcPts val="0"/>
              </a:spcAft>
              <a:buSzPts val="2200"/>
              <a:buChar char="◻"/>
            </a:pPr>
            <a:r>
              <a:rPr lang="en"/>
              <a:t>Improving data storage capacity and processing power</a:t>
            </a:r>
            <a:endParaRPr/>
          </a:p>
          <a:p>
            <a:pPr indent="-368300" lvl="0" marL="457200" rtl="0" algn="l">
              <a:spcBef>
                <a:spcPts val="700"/>
              </a:spcBef>
              <a:spcAft>
                <a:spcPts val="0"/>
              </a:spcAft>
              <a:buSzPts val="2200"/>
              <a:buChar char="◻"/>
            </a:pPr>
            <a:r>
              <a:rPr lang="en"/>
              <a:t>Improving reliability</a:t>
            </a:r>
            <a:endParaRPr/>
          </a:p>
        </p:txBody>
      </p:sp>
      <p:sp>
        <p:nvSpPr>
          <p:cNvPr id="529" name="Google Shape;529;p5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descr="Image result for improved battery life" id="530" name="Google Shape;530;p59"/>
          <p:cNvPicPr preferRelativeResize="0"/>
          <p:nvPr>
            <p:ph idx="2" type="body"/>
          </p:nvPr>
        </p:nvPicPr>
        <p:blipFill rotWithShape="1">
          <a:blip r:embed="rId3">
            <a:alphaModFix/>
          </a:blip>
          <a:srcRect b="0" l="0" r="0" t="0"/>
          <a:stretch/>
        </p:blipFill>
        <p:spPr>
          <a:xfrm>
            <a:off x="6426358" y="1301909"/>
            <a:ext cx="2336641" cy="233664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5" name="Shape 535"/>
        <p:cNvGrpSpPr/>
        <p:nvPr/>
      </p:nvGrpSpPr>
      <p:grpSpPr>
        <a:xfrm>
          <a:off x="0" y="0"/>
          <a:ext cx="0" cy="0"/>
          <a:chOff x="0" y="0"/>
          <a:chExt cx="0" cy="0"/>
        </a:xfrm>
      </p:grpSpPr>
      <p:sp>
        <p:nvSpPr>
          <p:cNvPr id="536" name="Google Shape;536;p60"/>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Issues of Mobile Communication</a:t>
            </a:r>
            <a:endParaRPr/>
          </a:p>
        </p:txBody>
      </p:sp>
      <p:sp>
        <p:nvSpPr>
          <p:cNvPr id="537" name="Google Shape;537;p6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538" name="Google Shape;538;p60"/>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Network latency and limited bandwidth </a:t>
            </a:r>
            <a:endParaRPr/>
          </a:p>
          <a:p>
            <a:pPr indent="-368300" lvl="0" marL="457200" rtl="0" algn="l">
              <a:spcBef>
                <a:spcPts val="700"/>
              </a:spcBef>
              <a:spcAft>
                <a:spcPts val="0"/>
              </a:spcAft>
              <a:buSzPts val="2200"/>
              <a:buChar char="◻"/>
            </a:pPr>
            <a:r>
              <a:rPr lang="en"/>
              <a:t>Network Availability</a:t>
            </a:r>
            <a:endParaRPr/>
          </a:p>
          <a:p>
            <a:pPr indent="-368300" lvl="0" marL="457200" rtl="0" algn="l">
              <a:spcBef>
                <a:spcPts val="700"/>
              </a:spcBef>
              <a:spcAft>
                <a:spcPts val="0"/>
              </a:spcAft>
              <a:buSzPts val="2200"/>
              <a:buChar char="◻"/>
            </a:pPr>
            <a:r>
              <a:rPr lang="en"/>
              <a:t>Security risks</a:t>
            </a:r>
            <a:endParaRPr/>
          </a:p>
        </p:txBody>
      </p:sp>
      <p:pic>
        <p:nvPicPr>
          <p:cNvPr id="539" name="Google Shape;539;p60"/>
          <p:cNvPicPr preferRelativeResize="0"/>
          <p:nvPr/>
        </p:nvPicPr>
        <p:blipFill rotWithShape="1">
          <a:blip r:embed="rId3">
            <a:alphaModFix/>
          </a:blip>
          <a:srcRect b="0" l="0" r="0" t="0"/>
          <a:stretch/>
        </p:blipFill>
        <p:spPr>
          <a:xfrm>
            <a:off x="1001568" y="3055117"/>
            <a:ext cx="4153062" cy="1023885"/>
          </a:xfrm>
          <a:prstGeom prst="rect">
            <a:avLst/>
          </a:prstGeom>
          <a:noFill/>
          <a:ln>
            <a:noFill/>
          </a:ln>
        </p:spPr>
      </p:pic>
      <p:pic>
        <p:nvPicPr>
          <p:cNvPr descr="Image result for slow bandwidth" id="540" name="Google Shape;540;p60"/>
          <p:cNvPicPr preferRelativeResize="0"/>
          <p:nvPr/>
        </p:nvPicPr>
        <p:blipFill rotWithShape="1">
          <a:blip r:embed="rId4">
            <a:alphaModFix/>
          </a:blip>
          <a:srcRect b="0" l="17663" r="20639" t="0"/>
          <a:stretch/>
        </p:blipFill>
        <p:spPr>
          <a:xfrm>
            <a:off x="5943600" y="1885950"/>
            <a:ext cx="2410642" cy="20574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5" name="Shape 545"/>
        <p:cNvGrpSpPr/>
        <p:nvPr/>
      </p:nvGrpSpPr>
      <p:grpSpPr>
        <a:xfrm>
          <a:off x="0" y="0"/>
          <a:ext cx="0" cy="0"/>
          <a:chOff x="0" y="0"/>
          <a:chExt cx="0" cy="0"/>
        </a:xfrm>
      </p:grpSpPr>
      <p:sp>
        <p:nvSpPr>
          <p:cNvPr id="546" name="Google Shape;546;p61"/>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Issues (1): Network Availability</a:t>
            </a:r>
            <a:endParaRPr/>
          </a:p>
        </p:txBody>
      </p:sp>
      <p:sp>
        <p:nvSpPr>
          <p:cNvPr id="547" name="Google Shape;547;p6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548" name="Google Shape;548;p61"/>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Mobile users may not be able to connect to the cloud to obtain service due to</a:t>
            </a:r>
            <a:endParaRPr/>
          </a:p>
          <a:p>
            <a:pPr indent="-342900" lvl="1" marL="914400" rtl="0" algn="l">
              <a:spcBef>
                <a:spcPts val="550"/>
              </a:spcBef>
              <a:spcAft>
                <a:spcPts val="0"/>
              </a:spcAft>
              <a:buSzPts val="1800"/>
              <a:buChar char="▶"/>
            </a:pPr>
            <a:r>
              <a:rPr lang="en"/>
              <a:t>traffic congestion</a:t>
            </a:r>
            <a:endParaRPr/>
          </a:p>
          <a:p>
            <a:pPr indent="-342900" lvl="1" marL="914400" rtl="0" algn="l">
              <a:spcBef>
                <a:spcPts val="550"/>
              </a:spcBef>
              <a:spcAft>
                <a:spcPts val="0"/>
              </a:spcAft>
              <a:buSzPts val="1800"/>
              <a:buChar char="▶"/>
            </a:pPr>
            <a:r>
              <a:rPr lang="en"/>
              <a:t>network failures</a:t>
            </a:r>
            <a:endParaRPr/>
          </a:p>
          <a:p>
            <a:pPr indent="-342900" lvl="1" marL="914400" rtl="0" algn="l">
              <a:spcBef>
                <a:spcPts val="550"/>
              </a:spcBef>
              <a:spcAft>
                <a:spcPts val="0"/>
              </a:spcAft>
              <a:buSzPts val="1800"/>
              <a:buChar char="▶"/>
            </a:pPr>
            <a:r>
              <a:rPr lang="en"/>
              <a:t>out-of-signal</a:t>
            </a:r>
            <a:endParaRPr/>
          </a:p>
        </p:txBody>
      </p:sp>
      <p:pic>
        <p:nvPicPr>
          <p:cNvPr descr="Image result for weak signal" id="549" name="Google Shape;549;p61"/>
          <p:cNvPicPr preferRelativeResize="0"/>
          <p:nvPr/>
        </p:nvPicPr>
        <p:blipFill rotWithShape="1">
          <a:blip r:embed="rId3">
            <a:alphaModFix/>
          </a:blip>
          <a:srcRect b="0" l="0" r="0" t="0"/>
          <a:stretch/>
        </p:blipFill>
        <p:spPr>
          <a:xfrm>
            <a:off x="6019800" y="1733550"/>
            <a:ext cx="2212848" cy="263178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4" name="Shape 554"/>
        <p:cNvGrpSpPr/>
        <p:nvPr/>
      </p:nvGrpSpPr>
      <p:grpSpPr>
        <a:xfrm>
          <a:off x="0" y="0"/>
          <a:ext cx="0" cy="0"/>
          <a:chOff x="0" y="0"/>
          <a:chExt cx="0" cy="0"/>
        </a:xfrm>
      </p:grpSpPr>
      <p:sp>
        <p:nvSpPr>
          <p:cNvPr id="555" name="Google Shape;555;p6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Issues (2): Network Limitations</a:t>
            </a:r>
            <a:endParaRPr/>
          </a:p>
        </p:txBody>
      </p:sp>
      <p:sp>
        <p:nvSpPr>
          <p:cNvPr id="556" name="Google Shape;556;p62"/>
          <p:cNvSpPr txBox="1"/>
          <p:nvPr>
            <p:ph idx="1" type="body"/>
          </p:nvPr>
        </p:nvSpPr>
        <p:spPr>
          <a:xfrm>
            <a:off x="609600" y="1192175"/>
            <a:ext cx="5867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Mobile cloud computing faces challenges from how wireless networks </a:t>
            </a:r>
            <a:br>
              <a:rPr lang="en"/>
            </a:br>
            <a:r>
              <a:rPr lang="en"/>
              <a:t>and devices operate</a:t>
            </a:r>
            <a:endParaRPr/>
          </a:p>
        </p:txBody>
      </p:sp>
      <p:sp>
        <p:nvSpPr>
          <p:cNvPr id="557" name="Google Shape;557;p6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descr="C:\Users\Tobis\AppData\Local\Temp\SNAGHTML182984eb.PNG" id="558" name="Google Shape;558;p62"/>
          <p:cNvPicPr preferRelativeResize="0"/>
          <p:nvPr>
            <p:ph idx="2" type="body"/>
          </p:nvPr>
        </p:nvPicPr>
        <p:blipFill rotWithShape="1">
          <a:blip r:embed="rId3">
            <a:alphaModFix/>
          </a:blip>
          <a:srcRect b="0" l="0" r="0" t="17869"/>
          <a:stretch/>
        </p:blipFill>
        <p:spPr>
          <a:xfrm>
            <a:off x="3177730" y="1127999"/>
            <a:ext cx="5966270" cy="314789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3" name="Shape 563"/>
        <p:cNvGrpSpPr/>
        <p:nvPr/>
      </p:nvGrpSpPr>
      <p:grpSpPr>
        <a:xfrm>
          <a:off x="0" y="0"/>
          <a:ext cx="0" cy="0"/>
          <a:chOff x="0" y="0"/>
          <a:chExt cx="0" cy="0"/>
        </a:xfrm>
      </p:grpSpPr>
      <p:sp>
        <p:nvSpPr>
          <p:cNvPr id="564" name="Google Shape;564;p6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Issues (3): Security Risks</a:t>
            </a:r>
            <a:endParaRPr/>
          </a:p>
        </p:txBody>
      </p:sp>
      <p:sp>
        <p:nvSpPr>
          <p:cNvPr id="565" name="Google Shape;565;p63"/>
          <p:cNvSpPr txBox="1"/>
          <p:nvPr>
            <p:ph idx="1" type="body"/>
          </p:nvPr>
        </p:nvSpPr>
        <p:spPr>
          <a:xfrm>
            <a:off x="609600" y="1192175"/>
            <a:ext cx="4104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Security for mobile users</a:t>
            </a:r>
            <a:endParaRPr/>
          </a:p>
          <a:p>
            <a:pPr indent="-342900" lvl="1" marL="914400" rtl="0" algn="l">
              <a:spcBef>
                <a:spcPts val="550"/>
              </a:spcBef>
              <a:spcAft>
                <a:spcPts val="0"/>
              </a:spcAft>
              <a:buSzPts val="1800"/>
              <a:buChar char="▶"/>
            </a:pPr>
            <a:r>
              <a:rPr lang="en"/>
              <a:t>Security for mobile applications</a:t>
            </a:r>
            <a:endParaRPr/>
          </a:p>
          <a:p>
            <a:pPr indent="-342900" lvl="1" marL="914400" rtl="0" algn="l">
              <a:spcBef>
                <a:spcPts val="550"/>
              </a:spcBef>
              <a:spcAft>
                <a:spcPts val="0"/>
              </a:spcAft>
              <a:buSzPts val="1800"/>
              <a:buChar char="▶"/>
            </a:pPr>
            <a:r>
              <a:rPr lang="en"/>
              <a:t>Privacy</a:t>
            </a:r>
            <a:endParaRPr/>
          </a:p>
          <a:p>
            <a:pPr indent="-368300" lvl="0" marL="457200" rtl="0" algn="l">
              <a:spcBef>
                <a:spcPts val="700"/>
              </a:spcBef>
              <a:spcAft>
                <a:spcPts val="0"/>
              </a:spcAft>
              <a:buSzPts val="2200"/>
              <a:buChar char="◻"/>
            </a:pPr>
            <a:r>
              <a:rPr lang="en"/>
              <a:t>Security of data in the cloud</a:t>
            </a:r>
            <a:endParaRPr/>
          </a:p>
          <a:p>
            <a:pPr indent="-342900" lvl="1" marL="914400" rtl="0" algn="l">
              <a:spcBef>
                <a:spcPts val="550"/>
              </a:spcBef>
              <a:spcAft>
                <a:spcPts val="0"/>
              </a:spcAft>
              <a:buSzPts val="1800"/>
              <a:buChar char="▶"/>
            </a:pPr>
            <a:r>
              <a:rPr lang="en"/>
              <a:t>Authentication</a:t>
            </a:r>
            <a:endParaRPr/>
          </a:p>
        </p:txBody>
      </p:sp>
      <p:sp>
        <p:nvSpPr>
          <p:cNvPr id="566" name="Google Shape;566;p6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pic>
        <p:nvPicPr>
          <p:cNvPr id="567" name="Google Shape;567;p63"/>
          <p:cNvPicPr preferRelativeResize="0"/>
          <p:nvPr>
            <p:ph idx="2" type="body"/>
          </p:nvPr>
        </p:nvPicPr>
        <p:blipFill rotWithShape="1">
          <a:blip r:embed="rId3">
            <a:alphaModFix/>
          </a:blip>
          <a:srcRect b="0" l="0" r="0" t="0"/>
          <a:stretch/>
        </p:blipFill>
        <p:spPr>
          <a:xfrm>
            <a:off x="4800600" y="1428750"/>
            <a:ext cx="4104599" cy="2903575"/>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2" name="Shape 572"/>
        <p:cNvGrpSpPr/>
        <p:nvPr/>
      </p:nvGrpSpPr>
      <p:grpSpPr>
        <a:xfrm>
          <a:off x="0" y="0"/>
          <a:ext cx="0" cy="0"/>
          <a:chOff x="0" y="0"/>
          <a:chExt cx="0" cy="0"/>
        </a:xfrm>
      </p:grpSpPr>
      <p:pic>
        <p:nvPicPr>
          <p:cNvPr id="573" name="Google Shape;573;p64"/>
          <p:cNvPicPr preferRelativeResize="0"/>
          <p:nvPr/>
        </p:nvPicPr>
        <p:blipFill rotWithShape="1">
          <a:blip r:embed="rId3">
            <a:alphaModFix/>
          </a:blip>
          <a:srcRect b="0" l="0" r="0" t="0"/>
          <a:stretch/>
        </p:blipFill>
        <p:spPr>
          <a:xfrm>
            <a:off x="5871256" y="1581151"/>
            <a:ext cx="3120344" cy="2133600"/>
          </a:xfrm>
          <a:prstGeom prst="rect">
            <a:avLst/>
          </a:prstGeom>
          <a:noFill/>
          <a:ln>
            <a:noFill/>
          </a:ln>
        </p:spPr>
      </p:pic>
      <p:sp>
        <p:nvSpPr>
          <p:cNvPr id="574" name="Google Shape;574;p64"/>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MCC Growth</a:t>
            </a:r>
            <a:endParaRPr/>
          </a:p>
        </p:txBody>
      </p:sp>
      <p:sp>
        <p:nvSpPr>
          <p:cNvPr id="575" name="Google Shape;575;p6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576" name="Google Shape;576;p64"/>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MCC continues to grow in popularity due to many factors, which include:</a:t>
            </a:r>
            <a:endParaRPr/>
          </a:p>
          <a:p>
            <a:pPr indent="-342900" lvl="1" marL="914400" rtl="0" algn="l">
              <a:spcBef>
                <a:spcPts val="550"/>
              </a:spcBef>
              <a:spcAft>
                <a:spcPts val="0"/>
              </a:spcAft>
              <a:buSzPts val="1800"/>
              <a:buChar char="▶"/>
            </a:pPr>
            <a:r>
              <a:rPr lang="en"/>
              <a:t>A focus on mobile technologies</a:t>
            </a:r>
            <a:endParaRPr/>
          </a:p>
          <a:p>
            <a:pPr indent="-330200" lvl="2" marL="1371600" rtl="0" algn="l">
              <a:spcBef>
                <a:spcPts val="500"/>
              </a:spcBef>
              <a:spcAft>
                <a:spcPts val="0"/>
              </a:spcAft>
              <a:buSzPts val="1600"/>
              <a:buChar char="■"/>
            </a:pPr>
            <a:r>
              <a:rPr lang="en"/>
              <a:t>Mobile-first websites</a:t>
            </a:r>
            <a:endParaRPr/>
          </a:p>
          <a:p>
            <a:pPr indent="-330200" lvl="2" marL="1371600" rtl="0" algn="l">
              <a:spcBef>
                <a:spcPts val="500"/>
              </a:spcBef>
              <a:spcAft>
                <a:spcPts val="0"/>
              </a:spcAft>
              <a:buSzPts val="1600"/>
              <a:buChar char="■"/>
            </a:pPr>
            <a:r>
              <a:rPr lang="en"/>
              <a:t>Mobile apps based on cloud data</a:t>
            </a:r>
            <a:endParaRPr/>
          </a:p>
          <a:p>
            <a:pPr indent="-342900" lvl="1" marL="914400" rtl="0" algn="l">
              <a:spcBef>
                <a:spcPts val="550"/>
              </a:spcBef>
              <a:spcAft>
                <a:spcPts val="0"/>
              </a:spcAft>
              <a:buSzPts val="1800"/>
              <a:buChar char="▶"/>
            </a:pPr>
            <a:r>
              <a:rPr lang="en"/>
              <a:t>Better smartphones </a:t>
            </a:r>
            <a:endParaRPr/>
          </a:p>
          <a:p>
            <a:pPr indent="-330200" lvl="2" marL="1371600" rtl="0" algn="l">
              <a:spcBef>
                <a:spcPts val="500"/>
              </a:spcBef>
              <a:spcAft>
                <a:spcPts val="0"/>
              </a:spcAft>
              <a:buSzPts val="1600"/>
              <a:buChar char="■"/>
            </a:pPr>
            <a:r>
              <a:rPr lang="en"/>
              <a:t>faster, lighter, longer battery life, more efficient to use</a:t>
            </a:r>
            <a:endParaRPr/>
          </a:p>
          <a:p>
            <a:pPr indent="-342900" lvl="1" marL="914400" rtl="0" algn="l">
              <a:spcBef>
                <a:spcPts val="550"/>
              </a:spcBef>
              <a:spcAft>
                <a:spcPts val="0"/>
              </a:spcAft>
              <a:buSzPts val="1800"/>
              <a:buChar char="▶"/>
            </a:pPr>
            <a:r>
              <a:rPr lang="en"/>
              <a:t>Enhanced mobile coverage and speeds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1" name="Shape 581"/>
        <p:cNvGrpSpPr/>
        <p:nvPr/>
      </p:nvGrpSpPr>
      <p:grpSpPr>
        <a:xfrm>
          <a:off x="0" y="0"/>
          <a:ext cx="0" cy="0"/>
          <a:chOff x="0" y="0"/>
          <a:chExt cx="0" cy="0"/>
        </a:xfrm>
      </p:grpSpPr>
      <p:sp>
        <p:nvSpPr>
          <p:cNvPr id="582" name="Google Shape;582;p65"/>
          <p:cNvSpPr txBox="1"/>
          <p:nvPr>
            <p:ph type="title"/>
          </p:nvPr>
        </p:nvSpPr>
        <p:spPr>
          <a:xfrm>
            <a:off x="612648"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Mobile Cloud Computing Summary</a:t>
            </a:r>
            <a:endParaRPr/>
          </a:p>
        </p:txBody>
      </p:sp>
      <p:sp>
        <p:nvSpPr>
          <p:cNvPr id="583" name="Google Shape;583;p6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fld id="{00000000-1234-1234-1234-123412341234}" type="slidenum">
              <a:rPr b="1" lang="en" sz="665">
                <a:solidFill>
                  <a:srgbClr val="FFFFFF"/>
                </a:solidFill>
                <a:latin typeface="Questrial"/>
                <a:ea typeface="Questrial"/>
                <a:cs typeface="Questrial"/>
                <a:sym typeface="Questrial"/>
              </a:rPr>
              <a:t>‹#›</a:t>
            </a:fld>
            <a:endParaRPr b="1" sz="665">
              <a:solidFill>
                <a:srgbClr val="FFFFFF"/>
              </a:solidFill>
              <a:latin typeface="Questrial"/>
              <a:ea typeface="Questrial"/>
              <a:cs typeface="Questrial"/>
              <a:sym typeface="Questrial"/>
            </a:endParaRPr>
          </a:p>
        </p:txBody>
      </p:sp>
      <p:sp>
        <p:nvSpPr>
          <p:cNvPr id="584" name="Google Shape;584;p65"/>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Mobile technology is technology that is portable</a:t>
            </a:r>
            <a:endParaRPr/>
          </a:p>
          <a:p>
            <a:pPr indent="-368300" lvl="0" marL="457200" rtl="0" algn="l">
              <a:spcBef>
                <a:spcPts val="0"/>
              </a:spcBef>
              <a:spcAft>
                <a:spcPts val="0"/>
              </a:spcAft>
              <a:buSzPts val="2200"/>
              <a:buChar char="◻"/>
            </a:pPr>
            <a:r>
              <a:rPr lang="en"/>
              <a:t>Mobile devices communicate using WiFi, Bluetooth, or cellular technologies</a:t>
            </a:r>
            <a:endParaRPr/>
          </a:p>
          <a:p>
            <a:pPr indent="-368300" lvl="0" marL="457200" rtl="0" algn="l">
              <a:spcBef>
                <a:spcPts val="0"/>
              </a:spcBef>
              <a:spcAft>
                <a:spcPts val="0"/>
              </a:spcAft>
              <a:buSzPts val="2200"/>
              <a:buChar char="◻"/>
            </a:pPr>
            <a:r>
              <a:rPr lang="en"/>
              <a:t>Mobile Cloud Computing (MCC) is the combination of cloud computing and mobile computing</a:t>
            </a:r>
            <a:endParaRPr/>
          </a:p>
          <a:p>
            <a:pPr indent="-368300" lvl="0" marL="457200" rtl="0" algn="l">
              <a:spcBef>
                <a:spcPts val="0"/>
              </a:spcBef>
              <a:spcAft>
                <a:spcPts val="0"/>
              </a:spcAft>
              <a:buSzPts val="2200"/>
              <a:buChar char="◻"/>
            </a:pPr>
            <a:r>
              <a:rPr lang="en"/>
              <a:t>MCC advantages include saving battery consumption, processing power, and storage space</a:t>
            </a:r>
            <a:endParaRPr/>
          </a:p>
          <a:p>
            <a:pPr indent="-368300" lvl="0" marL="457200" rtl="0" algn="l">
              <a:spcBef>
                <a:spcPts val="0"/>
              </a:spcBef>
              <a:spcAft>
                <a:spcPts val="0"/>
              </a:spcAft>
              <a:buSzPts val="2200"/>
              <a:buChar char="◻"/>
            </a:pPr>
            <a:r>
              <a:rPr lang="en"/>
              <a:t>MCC disadvantages include limited bandwidth, network availability, and security risks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